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9"/>
  </p:notesMasterIdLst>
  <p:handoutMasterIdLst>
    <p:handoutMasterId r:id="rId20"/>
  </p:handoutMasterIdLst>
  <p:sldIdLst>
    <p:sldId id="261" r:id="rId2"/>
    <p:sldId id="318" r:id="rId3"/>
    <p:sldId id="324" r:id="rId4"/>
    <p:sldId id="333" r:id="rId5"/>
    <p:sldId id="323" r:id="rId6"/>
    <p:sldId id="329" r:id="rId7"/>
    <p:sldId id="321" r:id="rId8"/>
    <p:sldId id="320" r:id="rId9"/>
    <p:sldId id="327" r:id="rId10"/>
    <p:sldId id="328" r:id="rId11"/>
    <p:sldId id="319" r:id="rId12"/>
    <p:sldId id="325" r:id="rId13"/>
    <p:sldId id="326" r:id="rId14"/>
    <p:sldId id="322" r:id="rId15"/>
    <p:sldId id="331" r:id="rId16"/>
    <p:sldId id="332" r:id="rId17"/>
    <p:sldId id="260" r:id="rId18"/>
  </p:sldIdLst>
  <p:sldSz cx="12188825" cy="6858000"/>
  <p:notesSz cx="6858000" cy="9144000"/>
  <p:embeddedFontLst>
    <p:embeddedFont>
      <p:font typeface="AU Passata" panose="020B0503030502030804" pitchFamily="34" charset="0"/>
      <p:regular r:id="rId21"/>
      <p:bold r:id="rId22"/>
    </p:embeddedFont>
    <p:embeddedFont>
      <p:font typeface="AU Passata Light" panose="020B0303030902030804" pitchFamily="34" charset="0"/>
      <p:regular r:id="rId23"/>
      <p:bold r:id="rId24"/>
    </p:embeddedFon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57" autoAdjust="0"/>
  </p:normalViewPr>
  <p:slideViewPr>
    <p:cSldViewPr snapToObjects="1" showGuides="1">
      <p:cViewPr varScale="1">
        <p:scale>
          <a:sx n="86" d="100"/>
          <a:sy n="86" d="100"/>
        </p:scale>
        <p:origin x="562" y="58"/>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17</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7 juni 2023</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Professor</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Bettina Lemann Kristiansen</a:t>
            </a:r>
          </a:p>
        </p:txBody>
      </p:sp>
      <p:pic>
        <p:nvPicPr>
          <p:cNvPr id="2087235425" name="SecondaryLogo"/>
          <p:cNvPicPr>
            <a:picLocks noChangeAspect="1"/>
          </p:cNvPicPr>
          <p:nvPr/>
        </p:nvPicPr>
        <p:blipFill>
          <a:blip r:embed="rId3"/>
          <a:stretch>
            <a:fillRect/>
          </a:stretch>
        </p:blipFill>
        <p:spPr>
          <a:xfrm>
            <a:off x="10206000" y="5997600"/>
            <a:ext cx="1740091" cy="558000"/>
          </a:xfrm>
          <a:prstGeom prst="rect">
            <a:avLst/>
          </a:prstGeom>
        </p:spPr>
      </p:pic>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 name="Logo BS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6"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21"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0"/>
          </p:nvPr>
        </p:nvSpPr>
        <p:spPr/>
        <p:txBody>
          <a:bodyPr/>
          <a:lstStyle/>
          <a:p>
            <a:fld id="{E7B83056-E73A-4EB1-8793-61FB59C07FBC}" type="datetimeFigureOut">
              <a:rPr lang="da-DK" smtClean="0"/>
              <a:pPr/>
              <a:t>06-06-2023</a:t>
            </a:fld>
            <a:r>
              <a:rPr lang="da-DK"/>
              <a:t>29-08-2022</a:t>
            </a:r>
          </a:p>
        </p:txBody>
      </p:sp>
      <p:sp>
        <p:nvSpPr>
          <p:cNvPr id="6" name="Footer Placeholder 5"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06-06-2023</a:t>
            </a:fld>
            <a:r>
              <a:rPr lang="da-DK"/>
              <a:t>29-08-2022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06-06-2023</a:t>
            </a:fld>
            <a:r>
              <a:rPr lang="da-DK"/>
              <a:t>29-08-2022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06-06-2023</a:t>
            </a:fld>
            <a:r>
              <a:rPr lang="da-DK"/>
              <a:t>29-08-2022</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11" name="Slide Number Placeholder 10"/>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06-06-2023</a:t>
            </a:fld>
            <a:r>
              <a:rPr lang="da-DK"/>
              <a:t>29-08-2022</a:t>
            </a:r>
          </a:p>
        </p:txBody>
      </p:sp>
      <p:sp>
        <p:nvSpPr>
          <p:cNvPr id="10" name="Footer Placeholder 9" hidden="1"/>
          <p:cNvSpPr>
            <a:spLocks noGrp="1"/>
          </p:cNvSpPr>
          <p:nvPr>
            <p:ph type="ftr" sz="quarter" idx="14"/>
          </p:nvPr>
        </p:nvSpPr>
        <p:spPr/>
        <p:txBody>
          <a:bodyPr/>
          <a:lstStyle/>
          <a:p>
            <a:endParaRPr lang="da-DK" dirty="0"/>
          </a:p>
        </p:txBody>
      </p:sp>
      <p:sp>
        <p:nvSpPr>
          <p:cNvPr id="12"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Tree>
    <p:extLst>
      <p:ext uri="{BB962C8B-B14F-4D97-AF65-F5344CB8AC3E}">
        <p14:creationId xmlns:p14="http://schemas.microsoft.com/office/powerpoint/2010/main" val="149515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06-06-2023</a:t>
            </a:fld>
            <a:r>
              <a:rPr lang="da-DK"/>
              <a:t>29-08-2022</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06-06-2023</a:t>
            </a:fld>
            <a:r>
              <a:rPr lang="da-DK"/>
              <a:t>29-08-2022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Slide Number Placeholder 7" hidden="1"/>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0"/>
          </p:nvPr>
        </p:nvSpPr>
        <p:spPr/>
        <p:txBody>
          <a:bodyPr/>
          <a:lstStyle/>
          <a:p>
            <a:fld id="{E7B83056-E73A-4EB1-8793-61FB59C07FBC}" type="datetimeFigureOut">
              <a:rPr lang="da-DK" smtClean="0"/>
              <a:pPr/>
              <a:t>06-06-2023</a:t>
            </a:fld>
            <a:r>
              <a:rPr lang="da-DK"/>
              <a:t>29-08-2022</a:t>
            </a:r>
          </a:p>
        </p:txBody>
      </p:sp>
      <p:sp>
        <p:nvSpPr>
          <p:cNvPr id="7" name="Footer Placeholder 6"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4" name="Logo BS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5602" y="2229266"/>
            <a:ext cx="2397621" cy="2399468"/>
          </a:xfrm>
          <a:prstGeom prst="rect">
            <a:avLst/>
          </a:prstGeom>
        </p:spPr>
      </p:pic>
      <p:sp>
        <p:nvSpPr>
          <p:cNvPr id="2" name="Date Placeholder 1" hidden="1"/>
          <p:cNvSpPr>
            <a:spLocks noGrp="1"/>
          </p:cNvSpPr>
          <p:nvPr>
            <p:ph type="dt" sz="half" idx="10"/>
          </p:nvPr>
        </p:nvSpPr>
        <p:spPr/>
        <p:txBody>
          <a:bodyPr/>
          <a:lstStyle/>
          <a:p>
            <a:fld id="{E7B83056-E73A-4EB1-8793-61FB59C07FBC}" type="datetimeFigureOut">
              <a:rPr lang="da-DK" smtClean="0"/>
              <a:pPr/>
              <a:t>06-06-2023</a:t>
            </a:fld>
            <a:r>
              <a:rPr lang="da-DK"/>
              <a:t>29-08-2022</a:t>
            </a:r>
          </a:p>
        </p:txBody>
      </p:sp>
      <p:sp>
        <p:nvSpPr>
          <p:cNvPr id="3" name="Footer Placeholder 2"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1444901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BSS">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7" name="Logo BS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0" y="2520000"/>
            <a:ext cx="1650375" cy="1650375"/>
          </a:xfrm>
          <a:prstGeom prst="rect">
            <a:avLst/>
          </a:prstGeom>
        </p:spPr>
      </p:pic>
      <p:sp>
        <p:nvSpPr>
          <p:cNvPr id="6" name="OFF_logo2Computed"/>
          <p:cNvSpPr txBox="1">
            <a:spLocks noChangeArrowheads="1"/>
          </p:cNvSpPr>
          <p:nvPr userDrawn="1"/>
        </p:nvSpPr>
        <p:spPr bwMode="auto">
          <a:xfrm>
            <a:off x="4392000" y="2520000"/>
            <a:ext cx="7480913" cy="869657"/>
          </a:xfrm>
          <a:prstGeom prst="rect">
            <a:avLst/>
          </a:prstGeom>
          <a:noFill/>
          <a:ln w="1778" algn="ctr">
            <a:noFill/>
            <a:miter lim="800000"/>
            <a:headEnd/>
            <a:tailEnd/>
          </a:ln>
          <a:effectLst/>
        </p:spPr>
        <p:txBody>
          <a:bodyPr wrap="square" lIns="0" tIns="493200" rIns="0" bIns="0">
            <a:spAutoFit/>
          </a:bodyPr>
          <a:lstStyle/>
          <a:p>
            <a:pPr>
              <a:lnSpc>
                <a:spcPct val="105000"/>
              </a:lnSpc>
              <a:defRPr/>
            </a:pPr>
            <a:r>
              <a:rPr lang="da-DK" sz="2300" b="0" cap="all" spc="200" baseline="0" dirty="0">
                <a:solidFill>
                  <a:schemeClr val="bg1"/>
                </a:solidFill>
                <a:latin typeface="AU Passata" panose="020B0503030502030804" pitchFamily="34" charset="0"/>
              </a:rPr>
              <a:t>
Aarhus Universitet</a:t>
            </a:r>
          </a:p>
        </p:txBody>
      </p:sp>
      <p:sp>
        <p:nvSpPr>
          <p:cNvPr id="10" name="OFF_logo1Computed"/>
          <p:cNvSpPr txBox="1">
            <a:spLocks noChangeArrowheads="1"/>
          </p:cNvSpPr>
          <p:nvPr userDrawn="1"/>
        </p:nvSpPr>
        <p:spPr bwMode="auto">
          <a:xfrm>
            <a:off x="4392000" y="2520000"/>
            <a:ext cx="7480913" cy="495236"/>
          </a:xfrm>
          <a:prstGeom prst="rect">
            <a:avLst/>
          </a:prstGeom>
          <a:noFill/>
          <a:ln w="1778" algn="ctr">
            <a:noFill/>
            <a:miter lim="800000"/>
            <a:headEnd/>
            <a:tailEnd/>
          </a:ln>
          <a:effectLst/>
        </p:spPr>
        <p:txBody>
          <a:bodyPr wrap="square" lIns="0" tIns="122400" rIns="0" bIns="0">
            <a:spAutoFit/>
          </a:bodyPr>
          <a:lstStyle/>
          <a:p>
            <a:pPr>
              <a:lnSpc>
                <a:spcPct val="105000"/>
              </a:lnSpc>
              <a:defRPr/>
            </a:pPr>
            <a:r>
              <a:rPr lang="da-DK" sz="2300" b="1" cap="all" spc="200" baseline="0" dirty="0">
                <a:solidFill>
                  <a:schemeClr val="bg1"/>
                </a:solidFill>
                <a:latin typeface="AU Passata" panose="020B0503030502030804" pitchFamily="34" charset="0"/>
              </a:rPr>
              <a:t>
Juridisk Institut</a:t>
            </a:r>
          </a:p>
        </p:txBody>
      </p:sp>
      <p:sp>
        <p:nvSpPr>
          <p:cNvPr id="9" name="Date Placeholder 1" hidden="1"/>
          <p:cNvSpPr>
            <a:spLocks noGrp="1"/>
          </p:cNvSpPr>
          <p:nvPr>
            <p:ph type="dt" sz="half" idx="10"/>
          </p:nvPr>
        </p:nvSpPr>
        <p:spPr>
          <a:xfrm>
            <a:off x="0" y="7020000"/>
            <a:ext cx="0" cy="0"/>
          </a:xfrm>
        </p:spPr>
        <p:txBody>
          <a:bodyPr/>
          <a:lstStyle/>
          <a:p>
            <a:fld id="{E7B83056-E73A-4EB1-8793-61FB59C07FBC}" type="datetimeFigureOut">
              <a:rPr lang="da-DK" smtClean="0"/>
              <a:pPr/>
              <a:t>06-06-2023</a:t>
            </a:fld>
            <a:r>
              <a:rPr lang="da-DK"/>
              <a:t>29-08-2022</a:t>
            </a:r>
          </a:p>
        </p:txBody>
      </p:sp>
      <p:sp>
        <p:nvSpPr>
          <p:cNvPr id="11" name="Footer Placeholder 2" hidden="1"/>
          <p:cNvSpPr>
            <a:spLocks noGrp="1"/>
          </p:cNvSpPr>
          <p:nvPr>
            <p:ph type="ftr" sz="quarter" idx="11"/>
          </p:nvPr>
        </p:nvSpPr>
        <p:spPr>
          <a:xfrm>
            <a:off x="0" y="7020000"/>
            <a:ext cx="0" cy="0"/>
          </a:xfrm>
        </p:spPr>
        <p:txBody>
          <a:bodyPr/>
          <a:lstStyle/>
          <a:p>
            <a:endParaRPr lang="da-DK" dirty="0"/>
          </a:p>
        </p:txBody>
      </p:sp>
      <p:sp>
        <p:nvSpPr>
          <p:cNvPr id="12"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7 juni 2022</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Professor</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Bettina Lemann Kristiansen</a:t>
            </a:r>
          </a:p>
        </p:txBody>
      </p:sp>
      <p:pic>
        <p:nvPicPr>
          <p:cNvPr id="23" name="Billed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229891990" name="SecondaryLogo"/>
          <p:cNvPicPr>
            <a:picLocks noChangeAspect="1"/>
          </p:cNvPicPr>
          <p:nvPr/>
        </p:nvPicPr>
        <p:blipFill>
          <a:blip r:embed="rId3"/>
          <a:stretch>
            <a:fillRect/>
          </a:stretch>
        </p:blipFill>
        <p:spPr>
          <a:xfrm>
            <a:off x="10206000" y="5997600"/>
            <a:ext cx="1740091" cy="558000"/>
          </a:xfrm>
          <a:prstGeom prst="rect">
            <a:avLst/>
          </a:prstGeom>
        </p:spPr>
      </p:pic>
      <p:pic>
        <p:nvPicPr>
          <p:cNvPr id="16"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18"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E7B83056-E73A-4EB1-8793-61FB59C07FBC}" type="datetimeFigureOut">
              <a:rPr lang="da-DK" smtClean="0"/>
              <a:pPr/>
              <a:t>06-06-2023</a:t>
            </a:fld>
            <a:r>
              <a:rPr lang="da-DK"/>
              <a:t>29-08-2022</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06-06-2023</a:t>
            </a:fld>
            <a:r>
              <a:rPr lang="da-DK"/>
              <a:t>29-08-2022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06-06-2023</a:t>
            </a:fld>
            <a:r>
              <a:rPr lang="da-DK"/>
              <a:t>29-08-2022</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06-06-2023</a:t>
            </a:fld>
            <a:r>
              <a:rPr lang="da-DK"/>
              <a:t>29-08-2022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06-06-2023</a:t>
            </a:fld>
            <a:r>
              <a:rPr lang="da-DK"/>
              <a:t>29-08-2022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06-06-2023</a:t>
            </a:fld>
            <a:r>
              <a:rPr lang="da-DK"/>
              <a:t>29-08-2022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3"/>
          </p:nvPr>
        </p:nvSpPr>
        <p:spPr/>
        <p:txBody>
          <a:bodyPr/>
          <a:lstStyle/>
          <a:p>
            <a:fld id="{E7B83056-E73A-4EB1-8793-61FB59C07FBC}" type="datetimeFigureOut">
              <a:rPr lang="da-DK" smtClean="0"/>
              <a:pPr/>
              <a:t>06-06-2023</a:t>
            </a:fld>
            <a:r>
              <a:rPr lang="da-DK"/>
              <a:t>29-08-2022</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06-06-2023</a:t>
            </a:fld>
            <a:r>
              <a:rPr lang="da-DK"/>
              <a:t>29-08-2022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1257451427" name="SecondaryLogo_sort"/>
          <p:cNvPicPr>
            <a:picLocks noChangeAspect="1"/>
          </p:cNvPicPr>
          <p:nvPr/>
        </p:nvPicPr>
        <p:blipFill>
          <a:blip r:embed="rId20"/>
          <a:stretch>
            <a:fillRect/>
          </a:stretch>
        </p:blipFill>
        <p:spPr>
          <a:xfrm>
            <a:off x="10206000" y="5997600"/>
            <a:ext cx="1740091"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tx1"/>
              </a:solidFill>
              <a:latin typeface="+mn-lt"/>
            </a:endParaRP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Bettina Lemann Kristiansen</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16 maj 2023</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Professor</a:t>
            </a:r>
          </a:p>
        </p:txBody>
      </p:sp>
      <p:pic>
        <p:nvPicPr>
          <p:cNvPr id="10" name="Billede stre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445030"/>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tx1"/>
                </a:solidFill>
                <a:latin typeface="+mn-lt"/>
              </a:rPr>
              <a:t>
Aarhus Universitet</a:t>
            </a:r>
          </a:p>
          <a:p>
            <a:pPr>
              <a:lnSpc>
                <a:spcPct val="100000"/>
              </a:lnSpc>
              <a:defRPr/>
            </a:pPr>
            <a:endParaRPr lang="da-DK" sz="900" cap="all" spc="40" baseline="0" dirty="0">
              <a:solidFill>
                <a:schemeClr val="tx1"/>
              </a:solidFill>
              <a:latin typeface="+mn-lt"/>
            </a:endParaRPr>
          </a:p>
        </p:txBody>
      </p:sp>
      <p:sp>
        <p:nvSpPr>
          <p:cNvPr id="26"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tx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tx1"/>
              </a:solidFill>
              <a:effectLst/>
              <a:latin typeface="AU Passata" pitchFamily="34" charset="0"/>
            </a:endParaRPr>
          </a:p>
        </p:txBody>
      </p:sp>
      <p:pic>
        <p:nvPicPr>
          <p:cNvPr id="15" name="Logo BSS"/>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95200" y="5997600"/>
            <a:ext cx="600736" cy="601200"/>
          </a:xfrm>
          <a:prstGeom prst="rect">
            <a:avLst/>
          </a:prstGeom>
        </p:spPr>
      </p:pic>
      <p:sp>
        <p:nvSpPr>
          <p:cNvPr id="1030" name="Sidetal"/>
          <p:cNvSpPr>
            <a:spLocks noGrp="1" noChangeArrowheads="1"/>
          </p:cNvSpPr>
          <p:nvPr>
            <p:ph type="sldNum" sz="quarter" idx="4"/>
          </p:nvPr>
        </p:nvSpPr>
        <p:spPr bwMode="auto">
          <a:xfrm>
            <a:off x="11808000" y="6580800"/>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E7B83056-E73A-4EB1-8793-61FB59C07FBC}" type="datetimeFigureOut">
              <a:rPr lang="da-DK" smtClean="0"/>
              <a:pPr/>
              <a:t>06-06-2023</a:t>
            </a:fld>
            <a:r>
              <a:rPr lang="da-DK"/>
              <a:t>29-08-2022</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73" r:id="rId2"/>
    <p:sldLayoutId id="2147483666" r:id="rId3"/>
    <p:sldLayoutId id="2147483662" r:id="rId4"/>
    <p:sldLayoutId id="2147483649" r:id="rId5"/>
    <p:sldLayoutId id="2147483669" r:id="rId6"/>
    <p:sldLayoutId id="2147483661" r:id="rId7"/>
    <p:sldLayoutId id="2147483668" r:id="rId8"/>
    <p:sldLayoutId id="2147483663" r:id="rId9"/>
    <p:sldLayoutId id="2147483670" r:id="rId10"/>
    <p:sldLayoutId id="2147483654" r:id="rId11"/>
    <p:sldLayoutId id="2147483664" r:id="rId12"/>
    <p:sldLayoutId id="2147483671" r:id="rId13"/>
    <p:sldLayoutId id="2147483650" r:id="rId14"/>
    <p:sldLayoutId id="2147483655" r:id="rId15"/>
    <p:sldLayoutId id="2147483651" r:id="rId16"/>
    <p:sldLayoutId id="2147483679" r:id="rId17"/>
    <p:sldLayoutId id="2147483658" r:id="rId18"/>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1651347"/>
            <a:ext cx="10220325" cy="3323987"/>
          </a:xfrm>
        </p:spPr>
        <p:txBody>
          <a:bodyPr/>
          <a:lstStyle/>
          <a:p>
            <a:r>
              <a:rPr lang="da-DK" dirty="0"/>
              <a:t>åndelig omsorg – et retligt og </a:t>
            </a:r>
            <a:r>
              <a:rPr lang="da-DK" dirty="0" err="1"/>
              <a:t>retssociologisk</a:t>
            </a:r>
            <a:r>
              <a:rPr lang="da-DK" dirty="0"/>
              <a:t> perspektiv</a:t>
            </a:r>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CA43-7CCC-1020-39BA-7A84E9FF772F}"/>
              </a:ext>
            </a:extLst>
          </p:cNvPr>
          <p:cNvSpPr>
            <a:spLocks noGrp="1"/>
          </p:cNvSpPr>
          <p:nvPr>
            <p:ph type="title"/>
          </p:nvPr>
        </p:nvSpPr>
        <p:spPr/>
        <p:txBody>
          <a:bodyPr/>
          <a:lstStyle/>
          <a:p>
            <a:r>
              <a:rPr lang="da-DK" dirty="0"/>
              <a:t>Særlige forhold ved Åndelig omsorg for udviklingshæmmede - retligt</a:t>
            </a:r>
          </a:p>
        </p:txBody>
      </p:sp>
      <p:sp>
        <p:nvSpPr>
          <p:cNvPr id="3" name="Content Placeholder 2">
            <a:extLst>
              <a:ext uri="{FF2B5EF4-FFF2-40B4-BE49-F238E27FC236}">
                <a16:creationId xmlns:a16="http://schemas.microsoft.com/office/drawing/2014/main" id="{187DCF52-273B-16E6-7D8D-9BF909619985}"/>
              </a:ext>
            </a:extLst>
          </p:cNvPr>
          <p:cNvSpPr>
            <a:spLocks noGrp="1"/>
          </p:cNvSpPr>
          <p:nvPr>
            <p:ph idx="1"/>
          </p:nvPr>
        </p:nvSpPr>
        <p:spPr/>
        <p:txBody>
          <a:bodyPr/>
          <a:lstStyle/>
          <a:p>
            <a:r>
              <a:rPr lang="da-DK"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Ret til religionsfrihed (GRL; EMRK; FN </a:t>
            </a:r>
            <a:r>
              <a:rPr lang="da-DK" sz="1800" kern="0" dirty="0" err="1">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konv</a:t>
            </a:r>
            <a:r>
              <a:rPr lang="da-DK"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udviklingshæmmede har ret til at udøve deres religiøse eller åndelige overbevisninger frit og uden diskrimination. (Frihed </a:t>
            </a:r>
            <a:r>
              <a:rPr lang="da-DK" sz="1800" i="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til</a:t>
            </a:r>
            <a:r>
              <a:rPr lang="da-DK"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 og frihed </a:t>
            </a:r>
            <a:r>
              <a:rPr lang="da-DK" sz="1800" i="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fra</a:t>
            </a:r>
            <a:r>
              <a:rPr lang="da-DK"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tvang)</a:t>
            </a:r>
            <a:endParaRPr lang="da-DK" sz="18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800" dirty="0">
              <a:solidFill>
                <a:srgbClr val="374151"/>
              </a:solidFill>
              <a:latin typeface="Segoe UI" panose="020B0502040204020203" pitchFamily="34" charset="0"/>
              <a:ea typeface="Times New Roman" panose="02020603050405020304" pitchFamily="18" charset="0"/>
            </a:endParaRPr>
          </a:p>
          <a:p>
            <a:r>
              <a:rPr lang="da-DK" sz="1800" kern="0" dirty="0">
                <a:solidFill>
                  <a:srgbClr val="374151"/>
                </a:solidFill>
                <a:effectLst/>
                <a:latin typeface="Segoe UI" panose="020B0502040204020203" pitchFamily="34" charset="0"/>
                <a:ea typeface="Times New Roman" panose="02020603050405020304" pitchFamily="18" charset="0"/>
              </a:rPr>
              <a:t>Handicapkonventionen: Konventionen omhandler bl.a. retten for personer med handicap til at udøve deres religiøse eller åndelige overbevisninger på lige fod med andre.</a:t>
            </a:r>
            <a:endParaRPr lang="da-DK" sz="1800" dirty="0">
              <a:solidFill>
                <a:srgbClr val="374151"/>
              </a:solidFill>
              <a:latin typeface="Segoe UI" panose="020B0502040204020203" pitchFamily="34" charset="0"/>
              <a:ea typeface="Times New Roman" panose="02020603050405020304" pitchFamily="18" charset="0"/>
            </a:endParaRPr>
          </a:p>
          <a:p>
            <a:r>
              <a:rPr lang="da-DK" sz="1800" kern="0" dirty="0">
                <a:solidFill>
                  <a:srgbClr val="374151"/>
                </a:solidFill>
                <a:effectLst/>
                <a:latin typeface="Segoe UI" panose="020B0502040204020203" pitchFamily="34" charset="0"/>
                <a:ea typeface="Times New Roman" panose="02020603050405020304" pitchFamily="18" charset="0"/>
              </a:rPr>
              <a:t>Ligestilling og anti-diskrimination: Udviklingshæmmede har ret til ligebehandling og ligestilling, må ikke </a:t>
            </a:r>
            <a:r>
              <a:rPr lang="da-DK"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udelukkes eller stilles ringere i forhold til deres adgang til åndelige ressourcer og praksis på grund af deres handicap. (</a:t>
            </a:r>
            <a:r>
              <a:rPr lang="da-DK" sz="1800" i="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Reel</a:t>
            </a:r>
            <a:r>
              <a:rPr lang="da-DK"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adgang til at udøve religion)</a:t>
            </a:r>
          </a:p>
          <a:p>
            <a:endParaRPr lang="da-DK" sz="18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800" kern="0" dirty="0">
                <a:solidFill>
                  <a:srgbClr val="374151"/>
                </a:solidFill>
                <a:effectLst/>
                <a:latin typeface="Segoe UI" panose="020B0502040204020203" pitchFamily="34" charset="0"/>
                <a:ea typeface="Times New Roman" panose="02020603050405020304" pitchFamily="18" charset="0"/>
              </a:rPr>
              <a:t>Sociale Servicelov (SEL) udviklingshæmmede har ret til støtte og hjælp til at leve et selvstændigt liv. Dette kan omfatte støtte til at deltage i religiøse eller åndelige aktiviteter, herunder transport, tolkning eller personlig assistance.</a:t>
            </a:r>
          </a:p>
        </p:txBody>
      </p:sp>
      <p:sp>
        <p:nvSpPr>
          <p:cNvPr id="4" name="Date Placeholder 3">
            <a:extLst>
              <a:ext uri="{FF2B5EF4-FFF2-40B4-BE49-F238E27FC236}">
                <a16:creationId xmlns:a16="http://schemas.microsoft.com/office/drawing/2014/main" id="{D3043A66-F751-7C1F-F25E-0FB6AFD7AC22}"/>
              </a:ext>
            </a:extLst>
          </p:cNvPr>
          <p:cNvSpPr>
            <a:spLocks noGrp="1"/>
          </p:cNvSpPr>
          <p:nvPr>
            <p:ph type="dt" sz="half" idx="10"/>
          </p:nvPr>
        </p:nvSpPr>
        <p:spPr/>
        <p:txBody>
          <a:bodyPr/>
          <a:lstStyle/>
          <a:p>
            <a:fld id="{6EC53652-04F9-4BAA-982A-9C08B666D37D}" type="datetime1">
              <a:rPr lang="da-DK" smtClean="0"/>
              <a:t>06-06-2023</a:t>
            </a:fld>
            <a:r>
              <a:rPr lang="da-DK"/>
              <a:t>29-08-2022</a:t>
            </a:r>
          </a:p>
        </p:txBody>
      </p:sp>
    </p:spTree>
    <p:extLst>
      <p:ext uri="{BB962C8B-B14F-4D97-AF65-F5344CB8AC3E}">
        <p14:creationId xmlns:p14="http://schemas.microsoft.com/office/powerpoint/2010/main" val="98864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59C9-9A16-87CE-EA01-5BEA7603B673}"/>
              </a:ext>
            </a:extLst>
          </p:cNvPr>
          <p:cNvSpPr>
            <a:spLocks noGrp="1"/>
          </p:cNvSpPr>
          <p:nvPr>
            <p:ph type="title"/>
          </p:nvPr>
        </p:nvSpPr>
        <p:spPr/>
        <p:txBody>
          <a:bodyPr/>
          <a:lstStyle/>
          <a:p>
            <a:r>
              <a:rPr lang="da-DK" dirty="0"/>
              <a:t>Åndelig omsorg for udviklingshæmmede – i praksis</a:t>
            </a:r>
          </a:p>
        </p:txBody>
      </p:sp>
      <p:sp>
        <p:nvSpPr>
          <p:cNvPr id="3" name="Content Placeholder 2">
            <a:extLst>
              <a:ext uri="{FF2B5EF4-FFF2-40B4-BE49-F238E27FC236}">
                <a16:creationId xmlns:a16="http://schemas.microsoft.com/office/drawing/2014/main" id="{7D836F5A-3DEE-B33B-5CD4-BCFFE39E9105}"/>
              </a:ext>
            </a:extLst>
          </p:cNvPr>
          <p:cNvSpPr>
            <a:spLocks noGrp="1"/>
          </p:cNvSpPr>
          <p:nvPr>
            <p:ph idx="1"/>
          </p:nvPr>
        </p:nvSpPr>
        <p:spPr/>
        <p:txBody>
          <a:bodyPr/>
          <a:lstStyle/>
          <a:p>
            <a:r>
              <a:rPr lang="da-DK" sz="1800" dirty="0"/>
              <a:t>”Udviklingshæmmede” – forskellige former for/grader af funktionsnedsættelse</a:t>
            </a:r>
          </a:p>
          <a:p>
            <a:pPr lvl="1"/>
            <a:r>
              <a:rPr lang="da-DK" sz="1800" dirty="0"/>
              <a:t>bosted – svært ved at udtrykke behov/ønske; behov for støtte; </a:t>
            </a:r>
            <a:r>
              <a:rPr lang="da-DK" sz="1800" dirty="0" err="1"/>
              <a:t>evt</a:t>
            </a:r>
            <a:r>
              <a:rPr lang="da-DK" sz="1800" dirty="0"/>
              <a:t> opsøgende eller særlige tilbud (ex Sølund)</a:t>
            </a:r>
          </a:p>
          <a:p>
            <a:pPr lvl="1"/>
            <a:r>
              <a:rPr lang="da-DK" sz="1800" dirty="0"/>
              <a:t>egen bolig – støtte til at deltage; (transport, ledsager)</a:t>
            </a:r>
          </a:p>
          <a:p>
            <a:r>
              <a:rPr lang="da-DK" sz="1800" dirty="0"/>
              <a:t>Forskellige former for åndelige fællesskaber</a:t>
            </a:r>
          </a:p>
          <a:p>
            <a:pPr lvl="1"/>
            <a:r>
              <a:rPr lang="da-DK" sz="1800" dirty="0"/>
              <a:t>født ind i trossamfund</a:t>
            </a:r>
          </a:p>
          <a:p>
            <a:pPr lvl="1"/>
            <a:r>
              <a:rPr lang="da-DK" sz="1800" dirty="0"/>
              <a:t>folkekirken – rummelig =&gt; kan ofte deltage på lige fod (&gt;&lt; sorggrupper o.l. sværere); Kræver ikke særlige forholdsregler; personbåret (</a:t>
            </a:r>
            <a:r>
              <a:rPr lang="da-DK" sz="1800" dirty="0" err="1"/>
              <a:t>afh</a:t>
            </a:r>
            <a:r>
              <a:rPr lang="da-DK" sz="1800" dirty="0"/>
              <a:t> af præsten)</a:t>
            </a:r>
          </a:p>
          <a:p>
            <a:r>
              <a:rPr lang="da-DK" sz="1800" dirty="0"/>
              <a:t>Andre tiltag:</a:t>
            </a:r>
          </a:p>
          <a:p>
            <a:r>
              <a:rPr lang="da-DK" sz="1800" dirty="0"/>
              <a:t>Foreningen Ligeværd: Spil fx om ensomhed; dialogspil om sorg, skilsmisse, alkohol</a:t>
            </a:r>
          </a:p>
          <a:p>
            <a:r>
              <a:rPr lang="da-DK" sz="1600" dirty="0"/>
              <a:t>Sammenslutning af Unge med Handicap: ”FÆLLESSKABER FOR ALLE - EN VÆRKTÆJSKASSE TIL DIG, DER VIL ARBEJDE MED INKLUSION OG MANGFOLDIGHED I ET FÆLLESSKAB”</a:t>
            </a:r>
            <a:endParaRPr lang="da-DK" sz="1800" dirty="0"/>
          </a:p>
        </p:txBody>
      </p:sp>
      <p:sp>
        <p:nvSpPr>
          <p:cNvPr id="4" name="Date Placeholder 3">
            <a:extLst>
              <a:ext uri="{FF2B5EF4-FFF2-40B4-BE49-F238E27FC236}">
                <a16:creationId xmlns:a16="http://schemas.microsoft.com/office/drawing/2014/main" id="{7C8B7E8B-26BB-6A4A-ECCA-A3306E585735}"/>
              </a:ext>
            </a:extLst>
          </p:cNvPr>
          <p:cNvSpPr>
            <a:spLocks noGrp="1"/>
          </p:cNvSpPr>
          <p:nvPr>
            <p:ph type="dt" sz="half" idx="10"/>
          </p:nvPr>
        </p:nvSpPr>
        <p:spPr/>
        <p:txBody>
          <a:bodyPr/>
          <a:lstStyle/>
          <a:p>
            <a:fld id="{6EA72D90-42F6-4D5E-91C1-3EEAE242FC92}" type="datetime1">
              <a:rPr lang="da-DK" smtClean="0"/>
              <a:t>06-06-2023</a:t>
            </a:fld>
            <a:r>
              <a:rPr lang="da-DK"/>
              <a:t>29-08-2022</a:t>
            </a:r>
          </a:p>
        </p:txBody>
      </p:sp>
    </p:spTree>
    <p:extLst>
      <p:ext uri="{BB962C8B-B14F-4D97-AF65-F5344CB8AC3E}">
        <p14:creationId xmlns:p14="http://schemas.microsoft.com/office/powerpoint/2010/main" val="54381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AC9C-6ED0-0778-2C1C-2B82FAEC9786}"/>
              </a:ext>
            </a:extLst>
          </p:cNvPr>
          <p:cNvSpPr>
            <a:spLocks noGrp="1"/>
          </p:cNvSpPr>
          <p:nvPr>
            <p:ph type="title"/>
          </p:nvPr>
        </p:nvSpPr>
        <p:spPr/>
        <p:txBody>
          <a:bodyPr/>
          <a:lstStyle/>
          <a:p>
            <a:r>
              <a:rPr lang="da-DK" dirty="0"/>
              <a:t>Hjælp til at få adgang til åndelig omsorg - SEL</a:t>
            </a:r>
          </a:p>
        </p:txBody>
      </p:sp>
      <p:sp>
        <p:nvSpPr>
          <p:cNvPr id="3" name="Content Placeholder 2">
            <a:extLst>
              <a:ext uri="{FF2B5EF4-FFF2-40B4-BE49-F238E27FC236}">
                <a16:creationId xmlns:a16="http://schemas.microsoft.com/office/drawing/2014/main" id="{261C33BF-AD76-5FE4-A7B4-031F59D73C6F}"/>
              </a:ext>
            </a:extLst>
          </p:cNvPr>
          <p:cNvSpPr>
            <a:spLocks noGrp="1"/>
          </p:cNvSpPr>
          <p:nvPr>
            <p:ph idx="1"/>
          </p:nvPr>
        </p:nvSpPr>
        <p:spPr/>
        <p:txBody>
          <a:bodyPr/>
          <a:lstStyle/>
          <a:p>
            <a:r>
              <a:rPr lang="da-DK" sz="1800" b="0" i="0" dirty="0">
                <a:solidFill>
                  <a:srgbClr val="2F2F2B"/>
                </a:solidFill>
                <a:effectLst/>
                <a:latin typeface="Roboto" panose="02000000000000000000" pitchFamily="2" charset="0"/>
              </a:rPr>
              <a:t>§ 85 ”Kommunalbestyrelsen skal tilbyde hjælp, omsorg eller støtte samt optræning og hjælp til udvikling af færdigheder til personer, der har behov herfor på grund af betydelig nedsat fysisk eller psykisk funktionsevne eller særlige sociale problemer”</a:t>
            </a:r>
          </a:p>
          <a:p>
            <a:endParaRPr lang="da-DK" sz="1800" dirty="0">
              <a:solidFill>
                <a:srgbClr val="2F2F2B"/>
              </a:solidFill>
              <a:latin typeface="Roboto" panose="02000000000000000000" pitchFamily="2" charset="0"/>
            </a:endParaRPr>
          </a:p>
          <a:p>
            <a:r>
              <a:rPr lang="da-DK" sz="1800" b="0" i="0" dirty="0">
                <a:solidFill>
                  <a:srgbClr val="2F2F2B"/>
                </a:solidFill>
                <a:effectLst/>
                <a:latin typeface="Roboto" panose="02000000000000000000" pitchFamily="2" charset="0"/>
              </a:rPr>
              <a:t>Kommunen skal tilbyde den nødvendige (socialpædagogiske) støtte til aktiviteter, så borgere med betydelig nedsat funktionsevne eller særlige sociale problemer så vidt muligt kan leve og udfolde sig på lige fod med andre og får mulighed for aktiv deltagelse i samfundet på lige fod med andre.</a:t>
            </a:r>
          </a:p>
          <a:p>
            <a:endParaRPr lang="da-DK" sz="1800" dirty="0">
              <a:solidFill>
                <a:srgbClr val="2F2F2B"/>
              </a:solidFill>
              <a:latin typeface="Roboto" panose="02000000000000000000" pitchFamily="2" charset="0"/>
            </a:endParaRPr>
          </a:p>
          <a:p>
            <a:pPr algn="l"/>
            <a:r>
              <a:rPr lang="da-DK" sz="1800" b="0" i="0" dirty="0">
                <a:solidFill>
                  <a:srgbClr val="2F2F2B"/>
                </a:solidFill>
                <a:effectLst/>
                <a:latin typeface="Roboto" panose="02000000000000000000" pitchFamily="2" charset="0"/>
              </a:rPr>
              <a:t>I kommunens vurdering indgår, om aktiviteten bidrager til at udvikle borgeren, til at fastholde borgerens egen identitet, eller til at borgeren opnår en mere aktiv livsudfoldelse.</a:t>
            </a:r>
          </a:p>
          <a:p>
            <a:endParaRPr lang="da-DK" dirty="0"/>
          </a:p>
        </p:txBody>
      </p:sp>
      <p:sp>
        <p:nvSpPr>
          <p:cNvPr id="4" name="Date Placeholder 3">
            <a:extLst>
              <a:ext uri="{FF2B5EF4-FFF2-40B4-BE49-F238E27FC236}">
                <a16:creationId xmlns:a16="http://schemas.microsoft.com/office/drawing/2014/main" id="{FF596632-0ECA-0EF1-45FD-04D17FBC84A5}"/>
              </a:ext>
            </a:extLst>
          </p:cNvPr>
          <p:cNvSpPr>
            <a:spLocks noGrp="1"/>
          </p:cNvSpPr>
          <p:nvPr>
            <p:ph type="dt" sz="half" idx="10"/>
          </p:nvPr>
        </p:nvSpPr>
        <p:spPr/>
        <p:txBody>
          <a:bodyPr/>
          <a:lstStyle/>
          <a:p>
            <a:fld id="{F2A4FEB1-2EE3-41F5-A654-65597B36EAFB}" type="datetime1">
              <a:rPr lang="da-DK" smtClean="0"/>
              <a:t>06-06-2023</a:t>
            </a:fld>
            <a:r>
              <a:rPr lang="da-DK"/>
              <a:t>29-08-2022</a:t>
            </a:r>
          </a:p>
        </p:txBody>
      </p:sp>
    </p:spTree>
    <p:extLst>
      <p:ext uri="{BB962C8B-B14F-4D97-AF65-F5344CB8AC3E}">
        <p14:creationId xmlns:p14="http://schemas.microsoft.com/office/powerpoint/2010/main" val="189009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414B-4C15-089C-E757-645CA313F7FE}"/>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875F5A80-DC41-D53B-D16F-21DCA3CB1CD8}"/>
              </a:ext>
            </a:extLst>
          </p:cNvPr>
          <p:cNvSpPr>
            <a:spLocks noGrp="1"/>
          </p:cNvSpPr>
          <p:nvPr>
            <p:ph idx="1"/>
          </p:nvPr>
        </p:nvSpPr>
        <p:spPr/>
        <p:txBody>
          <a:bodyPr/>
          <a:lstStyle/>
          <a:p>
            <a:r>
              <a:rPr lang="da-DK" b="0" i="0" dirty="0">
                <a:solidFill>
                  <a:srgbClr val="2F2F2B"/>
                </a:solidFill>
                <a:effectLst/>
                <a:latin typeface="Roboto" panose="02000000000000000000" pitchFamily="2" charset="0"/>
              </a:rPr>
              <a:t>§97 ”Kommunalbestyrelsen skal tilbyde 15 timers ledsagelse om måneden til personer under folkepensionsalderen, jf. § 1 a i lov om social pension, dog således at aldersgrænsen ikke kan blive mindre end 67 år. Ledsagelsen tilbydes til personer, der ikke kan færdes alene på grund af betydelig og varigt nedsat fysisk eller psykisk funktionsevne”</a:t>
            </a:r>
          </a:p>
          <a:p>
            <a:endParaRPr lang="da-DK" dirty="0">
              <a:solidFill>
                <a:srgbClr val="2F2F2B"/>
              </a:solidFill>
              <a:latin typeface="Roboto" panose="02000000000000000000" pitchFamily="2" charset="0"/>
            </a:endParaRPr>
          </a:p>
          <a:p>
            <a:r>
              <a:rPr lang="da-DK" b="0" i="0" dirty="0">
                <a:solidFill>
                  <a:srgbClr val="2F2F2B"/>
                </a:solidFill>
                <a:effectLst/>
                <a:latin typeface="Roboto" panose="02000000000000000000" pitchFamily="2" charset="0"/>
              </a:rPr>
              <a:t>Borgeren skal kunne efterspørge individuel ledsagelse og kunne give udtryk for – ikke nødvendigvis verbalt – et ønske om at deltage i forskellige aktiviteter og skal være bevidst om indholdet.</a:t>
            </a:r>
          </a:p>
          <a:p>
            <a:endParaRPr lang="da-DK" sz="1600" dirty="0">
              <a:solidFill>
                <a:srgbClr val="2F2F2B"/>
              </a:solidFill>
              <a:latin typeface="Roboto" panose="02000000000000000000" pitchFamily="2" charset="0"/>
            </a:endParaRPr>
          </a:p>
          <a:p>
            <a:endParaRPr lang="da-DK" sz="1600" dirty="0"/>
          </a:p>
        </p:txBody>
      </p:sp>
      <p:sp>
        <p:nvSpPr>
          <p:cNvPr id="4" name="Date Placeholder 3">
            <a:extLst>
              <a:ext uri="{FF2B5EF4-FFF2-40B4-BE49-F238E27FC236}">
                <a16:creationId xmlns:a16="http://schemas.microsoft.com/office/drawing/2014/main" id="{E0C0F6D9-A524-230F-914E-35CF5E0C6B71}"/>
              </a:ext>
            </a:extLst>
          </p:cNvPr>
          <p:cNvSpPr>
            <a:spLocks noGrp="1"/>
          </p:cNvSpPr>
          <p:nvPr>
            <p:ph type="dt" sz="half" idx="10"/>
          </p:nvPr>
        </p:nvSpPr>
        <p:spPr/>
        <p:txBody>
          <a:bodyPr/>
          <a:lstStyle/>
          <a:p>
            <a:fld id="{A377F41F-3FD0-4ADA-961D-D540E917F228}" type="datetime1">
              <a:rPr lang="da-DK" smtClean="0"/>
              <a:t>06-06-2023</a:t>
            </a:fld>
            <a:r>
              <a:rPr lang="da-DK"/>
              <a:t>29-08-2022</a:t>
            </a:r>
          </a:p>
        </p:txBody>
      </p:sp>
    </p:spTree>
    <p:extLst>
      <p:ext uri="{BB962C8B-B14F-4D97-AF65-F5344CB8AC3E}">
        <p14:creationId xmlns:p14="http://schemas.microsoft.com/office/powerpoint/2010/main" val="300620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2591-2836-6B8B-1AF8-459CC721844A}"/>
              </a:ext>
            </a:extLst>
          </p:cNvPr>
          <p:cNvSpPr>
            <a:spLocks noGrp="1"/>
          </p:cNvSpPr>
          <p:nvPr>
            <p:ph type="title"/>
          </p:nvPr>
        </p:nvSpPr>
        <p:spPr/>
        <p:txBody>
          <a:bodyPr/>
          <a:lstStyle/>
          <a:p>
            <a:r>
              <a:rPr lang="da-DK" dirty="0"/>
              <a:t>opsamlende</a:t>
            </a:r>
          </a:p>
        </p:txBody>
      </p:sp>
      <p:sp>
        <p:nvSpPr>
          <p:cNvPr id="3" name="Content Placeholder 2">
            <a:extLst>
              <a:ext uri="{FF2B5EF4-FFF2-40B4-BE49-F238E27FC236}">
                <a16:creationId xmlns:a16="http://schemas.microsoft.com/office/drawing/2014/main" id="{8DBB06B9-726C-F7C0-E833-1856932B22E1}"/>
              </a:ext>
            </a:extLst>
          </p:cNvPr>
          <p:cNvSpPr>
            <a:spLocks noGrp="1"/>
          </p:cNvSpPr>
          <p:nvPr>
            <p:ph idx="1"/>
          </p:nvPr>
        </p:nvSpPr>
        <p:spPr/>
        <p:txBody>
          <a:bodyPr/>
          <a:lstStyle/>
          <a:p>
            <a:r>
              <a:rPr lang="da-DK" sz="1800" dirty="0"/>
              <a:t>Der ER retlige rammer for åndelig omsorg</a:t>
            </a:r>
          </a:p>
          <a:p>
            <a:pPr lvl="1"/>
            <a:r>
              <a:rPr lang="da-DK" sz="1800" dirty="0"/>
              <a:t>Tilstrækkelig retlig beskyttelse af adgang til åndelig omsorg?</a:t>
            </a:r>
          </a:p>
          <a:p>
            <a:pPr lvl="1"/>
            <a:r>
              <a:rPr lang="da-DK" sz="1800" dirty="0"/>
              <a:t>Flere sæt regler og normer – regelkonflikt? Pluralisme</a:t>
            </a:r>
          </a:p>
          <a:p>
            <a:pPr marL="252000" lvl="1" indent="0">
              <a:buNone/>
            </a:pPr>
            <a:endParaRPr lang="da-DK" sz="1800" dirty="0"/>
          </a:p>
          <a:p>
            <a:r>
              <a:rPr lang="da-DK" sz="1800" dirty="0"/>
              <a:t>For udviklingshæmmede:</a:t>
            </a:r>
          </a:p>
          <a:p>
            <a:r>
              <a:rPr lang="da-DK" sz="1800" dirty="0"/>
              <a:t>Sociallovgivning indeholder enkelte støttemuligheder – tilstrækkeligt? Udnyttes det i praksis?</a:t>
            </a:r>
          </a:p>
          <a:p>
            <a:r>
              <a:rPr lang="da-DK" sz="1800" dirty="0"/>
              <a:t>Præster tilknyttet; særlige tilbud eller større rummelighed i folkekirken</a:t>
            </a:r>
          </a:p>
          <a:p>
            <a:endParaRPr lang="da-DK" sz="1800" dirty="0"/>
          </a:p>
          <a:p>
            <a:r>
              <a:rPr lang="da-DK" sz="1800" dirty="0"/>
              <a:t>Norge: specialpræster; manualer til sundheds/plejepersonale</a:t>
            </a:r>
          </a:p>
          <a:p>
            <a:endParaRPr lang="da-DK" dirty="0"/>
          </a:p>
        </p:txBody>
      </p:sp>
      <p:sp>
        <p:nvSpPr>
          <p:cNvPr id="4" name="Date Placeholder 3">
            <a:extLst>
              <a:ext uri="{FF2B5EF4-FFF2-40B4-BE49-F238E27FC236}">
                <a16:creationId xmlns:a16="http://schemas.microsoft.com/office/drawing/2014/main" id="{BECD2523-45D2-3C67-8505-FE752FFDDDBF}"/>
              </a:ext>
            </a:extLst>
          </p:cNvPr>
          <p:cNvSpPr>
            <a:spLocks noGrp="1"/>
          </p:cNvSpPr>
          <p:nvPr>
            <p:ph type="dt" sz="half" idx="10"/>
          </p:nvPr>
        </p:nvSpPr>
        <p:spPr/>
        <p:txBody>
          <a:bodyPr/>
          <a:lstStyle/>
          <a:p>
            <a:fld id="{EBB982BA-BF71-4B13-BB6F-D3416C78CA3B}" type="datetime1">
              <a:rPr lang="da-DK" smtClean="0"/>
              <a:t>06-06-2023</a:t>
            </a:fld>
            <a:r>
              <a:rPr lang="da-DK"/>
              <a:t>29-08-2022</a:t>
            </a:r>
          </a:p>
        </p:txBody>
      </p:sp>
    </p:spTree>
    <p:extLst>
      <p:ext uri="{BB962C8B-B14F-4D97-AF65-F5344CB8AC3E}">
        <p14:creationId xmlns:p14="http://schemas.microsoft.com/office/powerpoint/2010/main" val="349253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BC2B-F0BB-6A5E-E7FE-66D53699F2CD}"/>
              </a:ext>
            </a:extLst>
          </p:cNvPr>
          <p:cNvSpPr>
            <a:spLocks noGrp="1"/>
          </p:cNvSpPr>
          <p:nvPr>
            <p:ph type="title"/>
          </p:nvPr>
        </p:nvSpPr>
        <p:spPr/>
        <p:txBody>
          <a:bodyPr/>
          <a:lstStyle/>
          <a:p>
            <a:br>
              <a:rPr lang="da-DK" sz="4800" dirty="0"/>
            </a:br>
            <a:endParaRPr lang="da-DK" dirty="0"/>
          </a:p>
        </p:txBody>
      </p:sp>
      <p:sp>
        <p:nvSpPr>
          <p:cNvPr id="3" name="Content Placeholder 2">
            <a:extLst>
              <a:ext uri="{FF2B5EF4-FFF2-40B4-BE49-F238E27FC236}">
                <a16:creationId xmlns:a16="http://schemas.microsoft.com/office/drawing/2014/main" id="{B58F975E-DDA0-1ECB-906A-DC8BF12B54F0}"/>
              </a:ext>
            </a:extLst>
          </p:cNvPr>
          <p:cNvSpPr>
            <a:spLocks noGrp="1"/>
          </p:cNvSpPr>
          <p:nvPr>
            <p:ph idx="1"/>
          </p:nvPr>
        </p:nvSpPr>
        <p:spPr/>
        <p:txBody>
          <a:bodyPr/>
          <a:lstStyle/>
          <a:p>
            <a:pPr lvl="1"/>
            <a:r>
              <a:rPr lang="da-DK" sz="1800" dirty="0"/>
              <a:t>Behov for støtte – tilgængelighed i tilbud</a:t>
            </a:r>
          </a:p>
          <a:p>
            <a:pPr lvl="1"/>
            <a:r>
              <a:rPr lang="da-DK" sz="1800" dirty="0"/>
              <a:t>Opsøgende indsats</a:t>
            </a:r>
          </a:p>
          <a:p>
            <a:pPr lvl="1"/>
            <a:r>
              <a:rPr lang="da-DK" sz="1800" kern="0" dirty="0">
                <a:solidFill>
                  <a:srgbClr val="343541"/>
                </a:solidFill>
                <a:effectLst/>
                <a:ea typeface="Times New Roman" panose="02020603050405020304" pitchFamily="18" charset="0"/>
              </a:rPr>
              <a:t>Åndelig omsorg for udviklingshæmmede kræver ofte samarbejde mellem forskellige aktører, herunder sundhedsprofessionelle, plejepersonale, pårørende og religiøse ledere eller sjælesørgere. </a:t>
            </a:r>
          </a:p>
          <a:p>
            <a:pPr lvl="2"/>
            <a:r>
              <a:rPr lang="da-DK" sz="1800" kern="0" dirty="0">
                <a:solidFill>
                  <a:srgbClr val="343541"/>
                </a:solidFill>
                <a:effectLst/>
                <a:ea typeface="Times New Roman" panose="02020603050405020304" pitchFamily="18" charset="0"/>
              </a:rPr>
              <a:t>vigtigt at etablere en effektiv informations- og kommunikationskanal mellem de forskellige aktører (NB! tavshedspligt; GDPR)</a:t>
            </a:r>
            <a:endParaRPr lang="da-DK" sz="1800" dirty="0">
              <a:solidFill>
                <a:srgbClr val="343541"/>
              </a:solidFill>
              <a:ea typeface="Times New Roman" panose="02020603050405020304" pitchFamily="18" charset="0"/>
            </a:endParaRPr>
          </a:p>
          <a:p>
            <a:pPr lvl="2"/>
            <a:r>
              <a:rPr lang="da-DK" sz="1800" kern="0" dirty="0">
                <a:solidFill>
                  <a:srgbClr val="343541"/>
                </a:solidFill>
                <a:effectLst/>
                <a:ea typeface="Times New Roman" panose="02020603050405020304" pitchFamily="18" charset="0"/>
              </a:rPr>
              <a:t>plan eller protokol for, hvordan åndelig omsorg og støtte skal leveres og koordineres mellem forskellige aktører (roller og ansvar)</a:t>
            </a:r>
          </a:p>
          <a:p>
            <a:pPr lvl="2"/>
            <a:r>
              <a:rPr lang="da-DK" sz="1800" kern="0" dirty="0">
                <a:solidFill>
                  <a:srgbClr val="343541"/>
                </a:solidFill>
                <a:effectLst/>
                <a:ea typeface="Times New Roman" panose="02020603050405020304" pitchFamily="18" charset="0"/>
              </a:rPr>
              <a:t>bevidsthed om etiske spørgsmål og dilemmaer, der kan opstå i forbindelse med åndelig omsorg for udviklingshæmmede. Dette kan inkludere spørgsmål om samtykke, selvbestemmelse, fortrolighed og respekt for individets rettigheder. </a:t>
            </a:r>
            <a:endParaRPr lang="da-DK" sz="1800" dirty="0">
              <a:effectLst/>
              <a:ea typeface="Times New Roman" panose="02020603050405020304" pitchFamily="18" charset="0"/>
            </a:endParaRPr>
          </a:p>
          <a:p>
            <a:pPr lvl="1"/>
            <a:endParaRPr lang="da-DK" sz="1800" dirty="0"/>
          </a:p>
          <a:p>
            <a:endParaRPr lang="da-DK" dirty="0"/>
          </a:p>
        </p:txBody>
      </p:sp>
      <p:sp>
        <p:nvSpPr>
          <p:cNvPr id="4" name="Date Placeholder 3">
            <a:extLst>
              <a:ext uri="{FF2B5EF4-FFF2-40B4-BE49-F238E27FC236}">
                <a16:creationId xmlns:a16="http://schemas.microsoft.com/office/drawing/2014/main" id="{0CCA54A4-7F54-787F-301A-875163B50929}"/>
              </a:ext>
            </a:extLst>
          </p:cNvPr>
          <p:cNvSpPr>
            <a:spLocks noGrp="1"/>
          </p:cNvSpPr>
          <p:nvPr>
            <p:ph type="dt" sz="half" idx="10"/>
          </p:nvPr>
        </p:nvSpPr>
        <p:spPr/>
        <p:txBody>
          <a:bodyPr/>
          <a:lstStyle/>
          <a:p>
            <a:fld id="{219FD167-328D-4CBF-A881-9DD553A29ED9}" type="datetime1">
              <a:rPr lang="da-DK" smtClean="0"/>
              <a:t>06-06-2023</a:t>
            </a:fld>
            <a:r>
              <a:rPr lang="da-DK"/>
              <a:t>29-08-2022</a:t>
            </a:r>
          </a:p>
        </p:txBody>
      </p:sp>
    </p:spTree>
    <p:extLst>
      <p:ext uri="{BB962C8B-B14F-4D97-AF65-F5344CB8AC3E}">
        <p14:creationId xmlns:p14="http://schemas.microsoft.com/office/powerpoint/2010/main" val="385798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AB98E-2093-5CF5-391D-A03480A72DB4}"/>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664D989D-095C-F87B-7C97-531642FDF54E}"/>
              </a:ext>
            </a:extLst>
          </p:cNvPr>
          <p:cNvSpPr>
            <a:spLocks noGrp="1"/>
          </p:cNvSpPr>
          <p:nvPr>
            <p:ph idx="1"/>
          </p:nvPr>
        </p:nvSpPr>
        <p:spPr/>
        <p:txBody>
          <a:bodyPr/>
          <a:lstStyle/>
          <a:p>
            <a:r>
              <a:rPr lang="da-DK" dirty="0"/>
              <a:t>Barrierer:</a:t>
            </a:r>
          </a:p>
          <a:p>
            <a:r>
              <a:rPr lang="da-DK" kern="0" dirty="0">
                <a:solidFill>
                  <a:srgbClr val="374151"/>
                </a:solidFill>
                <a:effectLst/>
                <a:ea typeface="Times New Roman" panose="02020603050405020304" pitchFamily="18" charset="0"/>
              </a:rPr>
              <a:t>manglende opmærksomhed og forståelse for behovene og rettighederne hos udviklingshæmmede personer inden for åndelig omsorg. </a:t>
            </a:r>
            <a:endParaRPr lang="da-DK" b="1" kern="0" dirty="0">
              <a:solidFill>
                <a:srgbClr val="374151"/>
              </a:solidFill>
              <a:effectLst/>
              <a:ea typeface="Times New Roman" panose="02020603050405020304" pitchFamily="18" charset="0"/>
            </a:endParaRPr>
          </a:p>
          <a:p>
            <a:r>
              <a:rPr lang="da-DK" kern="0" dirty="0">
                <a:solidFill>
                  <a:srgbClr val="374151"/>
                </a:solidFill>
                <a:effectLst/>
                <a:ea typeface="Times New Roman" panose="02020603050405020304" pitchFamily="18" charset="0"/>
              </a:rPr>
              <a:t>Manglen på klare retningslinjer og standarder for åndelig omsorg for udviklingshæmmede personer</a:t>
            </a:r>
          </a:p>
          <a:p>
            <a:r>
              <a:rPr lang="da-DK" kern="0" dirty="0">
                <a:solidFill>
                  <a:srgbClr val="374151"/>
                </a:solidFill>
                <a:effectLst/>
                <a:ea typeface="Times New Roman" panose="02020603050405020304" pitchFamily="18" charset="0"/>
              </a:rPr>
              <a:t>Manglende ressourcer og finansiering kan være en barriere for at sikre tilgængelighed og kvalitet inden for åndelig omsorg for udviklingshæmmede personer</a:t>
            </a:r>
          </a:p>
          <a:p>
            <a:endParaRPr lang="da-DK" b="1" dirty="0">
              <a:solidFill>
                <a:srgbClr val="374151"/>
              </a:solidFill>
            </a:endParaRPr>
          </a:p>
          <a:p>
            <a:r>
              <a:rPr lang="da-DK" dirty="0"/>
              <a:t>Vil lovgivning hjælpe? – hvad er de væsentligste barrierer? fordomme; manglende viden og relationer</a:t>
            </a:r>
          </a:p>
          <a:p>
            <a:endParaRPr lang="da-DK" b="1" dirty="0"/>
          </a:p>
        </p:txBody>
      </p:sp>
      <p:sp>
        <p:nvSpPr>
          <p:cNvPr id="4" name="Date Placeholder 3">
            <a:extLst>
              <a:ext uri="{FF2B5EF4-FFF2-40B4-BE49-F238E27FC236}">
                <a16:creationId xmlns:a16="http://schemas.microsoft.com/office/drawing/2014/main" id="{74E3A0F6-7B0E-5A39-9520-699EB33E38A0}"/>
              </a:ext>
            </a:extLst>
          </p:cNvPr>
          <p:cNvSpPr>
            <a:spLocks noGrp="1"/>
          </p:cNvSpPr>
          <p:nvPr>
            <p:ph type="dt" sz="half" idx="10"/>
          </p:nvPr>
        </p:nvSpPr>
        <p:spPr/>
        <p:txBody>
          <a:bodyPr/>
          <a:lstStyle/>
          <a:p>
            <a:fld id="{54CF88F6-0F38-47D9-B95C-0E58FE80ECEA}" type="datetime1">
              <a:rPr lang="da-DK" smtClean="0"/>
              <a:t>06-06-2023</a:t>
            </a:fld>
            <a:r>
              <a:rPr lang="da-DK"/>
              <a:t>29-08-2022</a:t>
            </a:r>
          </a:p>
        </p:txBody>
      </p:sp>
    </p:spTree>
    <p:extLst>
      <p:ext uri="{BB962C8B-B14F-4D97-AF65-F5344CB8AC3E}">
        <p14:creationId xmlns:p14="http://schemas.microsoft.com/office/powerpoint/2010/main" val="138329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1780-E947-2A53-B94F-1B77AE03773A}"/>
              </a:ext>
            </a:extLst>
          </p:cNvPr>
          <p:cNvSpPr>
            <a:spLocks noGrp="1"/>
          </p:cNvSpPr>
          <p:nvPr>
            <p:ph type="title"/>
          </p:nvPr>
        </p:nvSpPr>
        <p:spPr/>
        <p:txBody>
          <a:bodyPr/>
          <a:lstStyle/>
          <a:p>
            <a:r>
              <a:rPr lang="da-DK" dirty="0"/>
              <a:t>”ret” til åndelig omsorg?</a:t>
            </a:r>
          </a:p>
        </p:txBody>
      </p:sp>
      <p:sp>
        <p:nvSpPr>
          <p:cNvPr id="3" name="Content Placeholder 2">
            <a:extLst>
              <a:ext uri="{FF2B5EF4-FFF2-40B4-BE49-F238E27FC236}">
                <a16:creationId xmlns:a16="http://schemas.microsoft.com/office/drawing/2014/main" id="{DC2F8206-D291-5B81-0775-F1C7DDE0EC78}"/>
              </a:ext>
            </a:extLst>
          </p:cNvPr>
          <p:cNvSpPr>
            <a:spLocks noGrp="1"/>
          </p:cNvSpPr>
          <p:nvPr>
            <p:ph idx="1"/>
          </p:nvPr>
        </p:nvSpPr>
        <p:spPr/>
        <p:txBody>
          <a:bodyPr/>
          <a:lstStyle/>
          <a:p>
            <a:r>
              <a:rPr lang="da-DK" dirty="0"/>
              <a:t>Ikke et særligt juridisk felt</a:t>
            </a:r>
          </a:p>
          <a:p>
            <a:endParaRPr lang="da-DK" dirty="0"/>
          </a:p>
          <a:p>
            <a:r>
              <a:rPr lang="da-DK" dirty="0"/>
              <a:t>Del af andre retlige felter</a:t>
            </a:r>
          </a:p>
          <a:p>
            <a:pPr lvl="1"/>
            <a:r>
              <a:rPr lang="da-DK" dirty="0"/>
              <a:t>Kirkeret – præstens pligter og embedsførelse</a:t>
            </a:r>
          </a:p>
          <a:p>
            <a:pPr lvl="1"/>
            <a:r>
              <a:rPr lang="da-DK" dirty="0"/>
              <a:t>Sundhedsret – behandling og pleje</a:t>
            </a:r>
          </a:p>
          <a:p>
            <a:pPr lvl="1"/>
            <a:r>
              <a:rPr lang="da-DK" dirty="0"/>
              <a:t>Socialret – social indsats</a:t>
            </a:r>
          </a:p>
          <a:p>
            <a:endParaRPr lang="da-DK" dirty="0"/>
          </a:p>
          <a:p>
            <a:r>
              <a:rPr lang="da-DK" dirty="0"/>
              <a:t>Element i rettigheder</a:t>
            </a:r>
          </a:p>
          <a:p>
            <a:pPr lvl="1"/>
            <a:r>
              <a:rPr lang="da-DK" dirty="0"/>
              <a:t>Ret til trosfrihed – udøve sin religion</a:t>
            </a:r>
          </a:p>
          <a:p>
            <a:pPr lvl="1"/>
            <a:r>
              <a:rPr lang="da-DK" dirty="0"/>
              <a:t>Ret til behandling, pleje, socialhjælp</a:t>
            </a:r>
          </a:p>
          <a:p>
            <a:endParaRPr lang="da-DK" dirty="0"/>
          </a:p>
          <a:p>
            <a:pPr marL="252000" lvl="1" indent="0">
              <a:buNone/>
            </a:pPr>
            <a:endParaRPr lang="da-DK" dirty="0"/>
          </a:p>
        </p:txBody>
      </p:sp>
      <p:sp>
        <p:nvSpPr>
          <p:cNvPr id="4" name="Date Placeholder 3">
            <a:extLst>
              <a:ext uri="{FF2B5EF4-FFF2-40B4-BE49-F238E27FC236}">
                <a16:creationId xmlns:a16="http://schemas.microsoft.com/office/drawing/2014/main" id="{9C347493-DC30-2C1A-838A-28D48DF429FF}"/>
              </a:ext>
            </a:extLst>
          </p:cNvPr>
          <p:cNvSpPr>
            <a:spLocks noGrp="1"/>
          </p:cNvSpPr>
          <p:nvPr>
            <p:ph type="dt" sz="half" idx="10"/>
          </p:nvPr>
        </p:nvSpPr>
        <p:spPr/>
        <p:txBody>
          <a:bodyPr/>
          <a:lstStyle/>
          <a:p>
            <a:fld id="{753DB094-ACCB-4326-B095-48F30C9C60C7}" type="datetime1">
              <a:rPr lang="da-DK" smtClean="0"/>
              <a:t>06-06-2023</a:t>
            </a:fld>
            <a:r>
              <a:rPr lang="da-DK"/>
              <a:t>29-08-2022</a:t>
            </a:r>
          </a:p>
        </p:txBody>
      </p:sp>
    </p:spTree>
    <p:extLst>
      <p:ext uri="{BB962C8B-B14F-4D97-AF65-F5344CB8AC3E}">
        <p14:creationId xmlns:p14="http://schemas.microsoft.com/office/powerpoint/2010/main" val="296361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A21C-FE6E-1861-8FA9-369D23C2E4B8}"/>
              </a:ext>
            </a:extLst>
          </p:cNvPr>
          <p:cNvSpPr>
            <a:spLocks noGrp="1"/>
          </p:cNvSpPr>
          <p:nvPr>
            <p:ph type="title"/>
          </p:nvPr>
        </p:nvSpPr>
        <p:spPr/>
        <p:txBody>
          <a:bodyPr/>
          <a:lstStyle/>
          <a:p>
            <a:r>
              <a:rPr lang="da-DK" dirty="0"/>
              <a:t>regelsæt</a:t>
            </a:r>
          </a:p>
        </p:txBody>
      </p:sp>
      <p:sp>
        <p:nvSpPr>
          <p:cNvPr id="3" name="Content Placeholder 2">
            <a:extLst>
              <a:ext uri="{FF2B5EF4-FFF2-40B4-BE49-F238E27FC236}">
                <a16:creationId xmlns:a16="http://schemas.microsoft.com/office/drawing/2014/main" id="{1AAA4F6F-BBFD-AF06-D41A-E0A951451A0F}"/>
              </a:ext>
            </a:extLst>
          </p:cNvPr>
          <p:cNvSpPr>
            <a:spLocks noGrp="1"/>
          </p:cNvSpPr>
          <p:nvPr>
            <p:ph idx="1"/>
          </p:nvPr>
        </p:nvSpPr>
        <p:spPr/>
        <p:txBody>
          <a:bodyPr/>
          <a:lstStyle/>
          <a:p>
            <a:r>
              <a:rPr lang="da-DK" dirty="0"/>
              <a:t>Trosfrihed - Grundloven (frihedsrettighed); EMRK (menneskerettighed)</a:t>
            </a:r>
          </a:p>
          <a:p>
            <a:r>
              <a:rPr lang="da-DK" dirty="0"/>
              <a:t>Særligt – når fx udviklingshæmmede:</a:t>
            </a:r>
          </a:p>
          <a:p>
            <a:r>
              <a:rPr lang="da-DK" dirty="0"/>
              <a:t>Handicapkonvention (ikke-diskrimination)</a:t>
            </a:r>
          </a:p>
          <a:p>
            <a:r>
              <a:rPr lang="da-DK" dirty="0"/>
              <a:t>Ligebehandlingslov </a:t>
            </a:r>
          </a:p>
          <a:p>
            <a:r>
              <a:rPr lang="da-DK" dirty="0" err="1"/>
              <a:t>Sociallovg</a:t>
            </a:r>
            <a:r>
              <a:rPr lang="da-DK" dirty="0"/>
              <a:t>. (SER) </a:t>
            </a:r>
          </a:p>
          <a:p>
            <a:r>
              <a:rPr lang="da-DK" dirty="0"/>
              <a:t>&gt;&lt;</a:t>
            </a:r>
          </a:p>
          <a:p>
            <a:r>
              <a:rPr lang="da-DK" dirty="0"/>
              <a:t>Regler for sygehus/bosted – hensyn til faglighed/funktion, kollektiv; ro og orden (husorden)</a:t>
            </a:r>
          </a:p>
          <a:p>
            <a:r>
              <a:rPr lang="da-DK" dirty="0"/>
              <a:t>Kirkeret: regler om præstens pligter</a:t>
            </a:r>
          </a:p>
          <a:p>
            <a:r>
              <a:rPr lang="da-DK" dirty="0"/>
              <a:t>Sundhedsret/socialret: regler og retningslinjer for arbejdet</a:t>
            </a:r>
          </a:p>
          <a:p>
            <a:r>
              <a:rPr lang="da-DK" dirty="0"/>
              <a:t>Etik</a:t>
            </a:r>
          </a:p>
          <a:p>
            <a:endParaRPr lang="da-DK" dirty="0"/>
          </a:p>
        </p:txBody>
      </p:sp>
      <p:sp>
        <p:nvSpPr>
          <p:cNvPr id="4" name="Date Placeholder 3">
            <a:extLst>
              <a:ext uri="{FF2B5EF4-FFF2-40B4-BE49-F238E27FC236}">
                <a16:creationId xmlns:a16="http://schemas.microsoft.com/office/drawing/2014/main" id="{53FCB546-6014-3966-5B65-4FEA0E4615C9}"/>
              </a:ext>
            </a:extLst>
          </p:cNvPr>
          <p:cNvSpPr>
            <a:spLocks noGrp="1"/>
          </p:cNvSpPr>
          <p:nvPr>
            <p:ph type="dt" sz="half" idx="10"/>
          </p:nvPr>
        </p:nvSpPr>
        <p:spPr/>
        <p:txBody>
          <a:bodyPr/>
          <a:lstStyle/>
          <a:p>
            <a:fld id="{CA97E8CF-B706-46B3-9892-335BC50439F0}" type="datetime1">
              <a:rPr lang="da-DK" smtClean="0"/>
              <a:t>06-06-2023</a:t>
            </a:fld>
            <a:r>
              <a:rPr lang="da-DK"/>
              <a:t>29-08-2022</a:t>
            </a:r>
          </a:p>
        </p:txBody>
      </p:sp>
    </p:spTree>
    <p:extLst>
      <p:ext uri="{BB962C8B-B14F-4D97-AF65-F5344CB8AC3E}">
        <p14:creationId xmlns:p14="http://schemas.microsoft.com/office/powerpoint/2010/main" val="231242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0684-4C74-A4FC-CB04-93AE2658D044}"/>
              </a:ext>
            </a:extLst>
          </p:cNvPr>
          <p:cNvSpPr>
            <a:spLocks noGrp="1"/>
          </p:cNvSpPr>
          <p:nvPr>
            <p:ph type="title"/>
          </p:nvPr>
        </p:nvSpPr>
        <p:spPr/>
        <p:txBody>
          <a:bodyPr/>
          <a:lstStyle/>
          <a:p>
            <a:r>
              <a:rPr lang="da-DK"/>
              <a:t>EMRK art 9</a:t>
            </a:r>
          </a:p>
        </p:txBody>
      </p:sp>
      <p:sp>
        <p:nvSpPr>
          <p:cNvPr id="3" name="Content Placeholder 2">
            <a:extLst>
              <a:ext uri="{FF2B5EF4-FFF2-40B4-BE49-F238E27FC236}">
                <a16:creationId xmlns:a16="http://schemas.microsoft.com/office/drawing/2014/main" id="{72A0D7B5-D996-33BD-BA97-4F0056AEC104}"/>
              </a:ext>
            </a:extLst>
          </p:cNvPr>
          <p:cNvSpPr>
            <a:spLocks noGrp="1"/>
          </p:cNvSpPr>
          <p:nvPr>
            <p:ph idx="1"/>
          </p:nvPr>
        </p:nvSpPr>
        <p:spPr/>
        <p:txBody>
          <a:bodyPr/>
          <a:lstStyle/>
          <a:p>
            <a:pPr>
              <a:lnSpc>
                <a:spcPct val="107000"/>
              </a:lnSpc>
              <a:spcAft>
                <a:spcPts val="800"/>
              </a:spcAft>
            </a:pPr>
            <a:r>
              <a:rPr lang="da-DK" kern="100" dirty="0" err="1">
                <a:effectLst/>
                <a:latin typeface="Calibri" panose="020F0502020204030204" pitchFamily="34" charset="0"/>
                <a:ea typeface="Calibri" panose="020F0502020204030204" pitchFamily="34" charset="0"/>
                <a:cs typeface="Times New Roman" panose="02020603050405020304" pitchFamily="18" charset="0"/>
              </a:rPr>
              <a:t>Stk</a:t>
            </a:r>
            <a:r>
              <a:rPr lang="da-DK" kern="100" dirty="0">
                <a:effectLst/>
                <a:latin typeface="Calibri" panose="020F0502020204030204" pitchFamily="34" charset="0"/>
                <a:ea typeface="Calibri" panose="020F0502020204030204" pitchFamily="34" charset="0"/>
                <a:cs typeface="Times New Roman" panose="02020603050405020304" pitchFamily="18" charset="0"/>
              </a:rPr>
              <a:t> 1 </a:t>
            </a:r>
            <a:r>
              <a:rPr lang="da-DK" i="1" kern="100" dirty="0">
                <a:effectLst/>
                <a:latin typeface="Calibri" panose="020F0502020204030204" pitchFamily="34" charset="0"/>
                <a:ea typeface="Calibri" panose="020F0502020204030204" pitchFamily="34" charset="0"/>
                <a:cs typeface="Times New Roman" panose="02020603050405020304" pitchFamily="18" charset="0"/>
              </a:rPr>
              <a:t>Enhver</a:t>
            </a:r>
            <a:r>
              <a:rPr lang="da-DK" kern="100" dirty="0">
                <a:effectLst/>
                <a:latin typeface="Calibri" panose="020F0502020204030204" pitchFamily="34" charset="0"/>
                <a:ea typeface="Calibri" panose="020F0502020204030204" pitchFamily="34" charset="0"/>
                <a:cs typeface="Times New Roman" panose="02020603050405020304" pitchFamily="18" charset="0"/>
              </a:rPr>
              <a:t> har ret til at tænke frit og til samvittigheds- og religionsfrihed; denne ret omfatter frihed til at skifte religion eller tro samt frihed til enten alene eller sammen med andre, offentligt eller privat at </a:t>
            </a:r>
            <a:r>
              <a:rPr lang="da-DK" i="1" kern="100" dirty="0">
                <a:effectLst/>
                <a:latin typeface="Calibri" panose="020F0502020204030204" pitchFamily="34" charset="0"/>
                <a:ea typeface="Calibri" panose="020F0502020204030204" pitchFamily="34" charset="0"/>
                <a:cs typeface="Times New Roman" panose="02020603050405020304" pitchFamily="18" charset="0"/>
              </a:rPr>
              <a:t>udøve sin religion eller tro </a:t>
            </a:r>
            <a:r>
              <a:rPr lang="da-DK" kern="100" dirty="0">
                <a:effectLst/>
                <a:latin typeface="Calibri" panose="020F0502020204030204" pitchFamily="34" charset="0"/>
                <a:ea typeface="Calibri" panose="020F0502020204030204" pitchFamily="34" charset="0"/>
                <a:cs typeface="Times New Roman" panose="02020603050405020304" pitchFamily="18" charset="0"/>
              </a:rPr>
              <a:t>gennem gudstjeneste, undervisning, andagt og overholdelse af religiøse skikke.</a:t>
            </a:r>
          </a:p>
          <a:p>
            <a:pPr>
              <a:lnSpc>
                <a:spcPct val="107000"/>
              </a:lnSpc>
              <a:spcAft>
                <a:spcPts val="800"/>
              </a:spcAft>
            </a:pPr>
            <a:r>
              <a:rPr lang="da-DK" kern="100" dirty="0" err="1">
                <a:effectLst/>
                <a:latin typeface="Calibri" panose="020F0502020204030204" pitchFamily="34" charset="0"/>
                <a:ea typeface="Calibri" panose="020F0502020204030204" pitchFamily="34" charset="0"/>
                <a:cs typeface="Times New Roman" panose="02020603050405020304" pitchFamily="18" charset="0"/>
              </a:rPr>
              <a:t>Stk</a:t>
            </a:r>
            <a:r>
              <a:rPr lang="da-DK" kern="100" dirty="0">
                <a:effectLst/>
                <a:latin typeface="Calibri" panose="020F0502020204030204" pitchFamily="34" charset="0"/>
                <a:ea typeface="Calibri" panose="020F0502020204030204" pitchFamily="34" charset="0"/>
                <a:cs typeface="Times New Roman" panose="02020603050405020304" pitchFamily="18" charset="0"/>
              </a:rPr>
              <a:t> 2 Frihed til at udøve sin religion eller tro skal kun kunne underkastes sådanne begrænsninger, som er foreskrevet ved lov og er </a:t>
            </a:r>
            <a:r>
              <a:rPr lang="da-DK" i="1" kern="100" dirty="0">
                <a:effectLst/>
                <a:latin typeface="Calibri" panose="020F0502020204030204" pitchFamily="34" charset="0"/>
                <a:ea typeface="Calibri" panose="020F0502020204030204" pitchFamily="34" charset="0"/>
                <a:cs typeface="Times New Roman" panose="02020603050405020304" pitchFamily="18" charset="0"/>
              </a:rPr>
              <a:t>nødvendige</a:t>
            </a:r>
            <a:r>
              <a:rPr lang="da-DK" kern="100" dirty="0">
                <a:effectLst/>
                <a:latin typeface="Calibri" panose="020F0502020204030204" pitchFamily="34" charset="0"/>
                <a:ea typeface="Calibri" panose="020F0502020204030204" pitchFamily="34" charset="0"/>
                <a:cs typeface="Times New Roman" panose="02020603050405020304" pitchFamily="18" charset="0"/>
              </a:rPr>
              <a:t> i et demokratisk samfund af hensyn til den offentlige tryghed, for at beskytte den offentlige orden, sundheden eller sædeligheden eller for at beskytte andres rettigheder og friheder.</a:t>
            </a:r>
          </a:p>
          <a:p>
            <a:endParaRPr lang="da-DK" dirty="0"/>
          </a:p>
        </p:txBody>
      </p:sp>
      <p:sp>
        <p:nvSpPr>
          <p:cNvPr id="4" name="Date Placeholder 3">
            <a:extLst>
              <a:ext uri="{FF2B5EF4-FFF2-40B4-BE49-F238E27FC236}">
                <a16:creationId xmlns:a16="http://schemas.microsoft.com/office/drawing/2014/main" id="{576ACBCB-2896-0B6C-8FAC-1E3E1A106AD8}"/>
              </a:ext>
            </a:extLst>
          </p:cNvPr>
          <p:cNvSpPr>
            <a:spLocks noGrp="1"/>
          </p:cNvSpPr>
          <p:nvPr>
            <p:ph type="dt" sz="half" idx="10"/>
          </p:nvPr>
        </p:nvSpPr>
        <p:spPr/>
        <p:txBody>
          <a:bodyPr/>
          <a:lstStyle/>
          <a:p>
            <a:fld id="{6D6A962E-01E0-4B6A-9353-512F6DEA221B}" type="datetime1">
              <a:rPr lang="da-DK" smtClean="0"/>
              <a:t>06-06-2023</a:t>
            </a:fld>
            <a:r>
              <a:rPr lang="da-DK"/>
              <a:t>29-08-2022</a:t>
            </a:r>
          </a:p>
        </p:txBody>
      </p:sp>
    </p:spTree>
    <p:extLst>
      <p:ext uri="{BB962C8B-B14F-4D97-AF65-F5344CB8AC3E}">
        <p14:creationId xmlns:p14="http://schemas.microsoft.com/office/powerpoint/2010/main" val="378312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80CD-8988-B76B-9545-B7A4DE0EA7C7}"/>
              </a:ext>
            </a:extLst>
          </p:cNvPr>
          <p:cNvSpPr>
            <a:spLocks noGrp="1"/>
          </p:cNvSpPr>
          <p:nvPr>
            <p:ph type="title"/>
          </p:nvPr>
        </p:nvSpPr>
        <p:spPr/>
        <p:txBody>
          <a:bodyPr/>
          <a:lstStyle/>
          <a:p>
            <a:r>
              <a:rPr lang="da-DK" dirty="0" err="1"/>
              <a:t>Retssociologisk</a:t>
            </a:r>
            <a:r>
              <a:rPr lang="da-DK" dirty="0"/>
              <a:t> perspektiv</a:t>
            </a:r>
          </a:p>
        </p:txBody>
      </p:sp>
      <p:sp>
        <p:nvSpPr>
          <p:cNvPr id="3" name="Content Placeholder 2">
            <a:extLst>
              <a:ext uri="{FF2B5EF4-FFF2-40B4-BE49-F238E27FC236}">
                <a16:creationId xmlns:a16="http://schemas.microsoft.com/office/drawing/2014/main" id="{D24BDD1E-5659-4328-FF94-9D23EEBC4B68}"/>
              </a:ext>
            </a:extLst>
          </p:cNvPr>
          <p:cNvSpPr>
            <a:spLocks noGrp="1"/>
          </p:cNvSpPr>
          <p:nvPr>
            <p:ph idx="1"/>
          </p:nvPr>
        </p:nvSpPr>
        <p:spPr/>
        <p:txBody>
          <a:bodyPr/>
          <a:lstStyle/>
          <a:p>
            <a:r>
              <a:rPr lang="da-DK" kern="0" dirty="0">
                <a:solidFill>
                  <a:srgbClr val="374151"/>
                </a:solidFill>
                <a:effectLst/>
                <a:ea typeface="Times New Roman" panose="02020603050405020304" pitchFamily="18" charset="0"/>
                <a:cs typeface="Times New Roman" panose="02020603050405020304" pitchFamily="18" charset="0"/>
              </a:rPr>
              <a:t>Retssociologiske perspektiver kan bidrage til at forstå, hvordan retlige normer og institutioner regulerer og påvirker åndelig omsorg, herunder spørgsmål om religiøs frihed, diskrimination, rettigheder og juridiske rammer for åndelig praksis.</a:t>
            </a:r>
          </a:p>
          <a:p>
            <a:endParaRPr lang="da-DK" dirty="0"/>
          </a:p>
          <a:p>
            <a:r>
              <a:rPr lang="da-DK" dirty="0"/>
              <a:t>Lovgivning =&gt; rettigheder</a:t>
            </a:r>
          </a:p>
          <a:p>
            <a:r>
              <a:rPr lang="da-DK" dirty="0"/>
              <a:t>Myndigheder/myndighedspersoner: </a:t>
            </a:r>
            <a:r>
              <a:rPr lang="da-DK" dirty="0" err="1"/>
              <a:t>gate-keepers</a:t>
            </a:r>
            <a:r>
              <a:rPr lang="da-DK" dirty="0"/>
              <a:t>; facilitere/ hindre</a:t>
            </a:r>
          </a:p>
          <a:p>
            <a:endParaRPr lang="da-DK" dirty="0"/>
          </a:p>
          <a:p>
            <a:r>
              <a:rPr lang="da-DK" dirty="0"/>
              <a:t>Flere sæt regler og normer –Pluralisme</a:t>
            </a:r>
          </a:p>
          <a:p>
            <a:pPr lvl="1"/>
            <a:r>
              <a:rPr lang="da-DK" dirty="0"/>
              <a:t>Individ </a:t>
            </a:r>
            <a:r>
              <a:rPr lang="da-DK" dirty="0" err="1"/>
              <a:t>ctr</a:t>
            </a:r>
            <a:r>
              <a:rPr lang="da-DK" dirty="0"/>
              <a:t> kollektiv</a:t>
            </a:r>
          </a:p>
          <a:p>
            <a:pPr lvl="1"/>
            <a:r>
              <a:rPr lang="da-DK" dirty="0"/>
              <a:t>Internationale regler – nationale – lokale</a:t>
            </a:r>
          </a:p>
          <a:p>
            <a:pPr marL="252000" lvl="1" indent="0">
              <a:buNone/>
            </a:pPr>
            <a:endParaRPr lang="da-DK" dirty="0"/>
          </a:p>
        </p:txBody>
      </p:sp>
      <p:sp>
        <p:nvSpPr>
          <p:cNvPr id="4" name="Date Placeholder 3">
            <a:extLst>
              <a:ext uri="{FF2B5EF4-FFF2-40B4-BE49-F238E27FC236}">
                <a16:creationId xmlns:a16="http://schemas.microsoft.com/office/drawing/2014/main" id="{8166F1BF-1E19-CEC9-7C18-61AC9EBC1996}"/>
              </a:ext>
            </a:extLst>
          </p:cNvPr>
          <p:cNvSpPr>
            <a:spLocks noGrp="1"/>
          </p:cNvSpPr>
          <p:nvPr>
            <p:ph type="dt" sz="half" idx="10"/>
          </p:nvPr>
        </p:nvSpPr>
        <p:spPr/>
        <p:txBody>
          <a:bodyPr/>
          <a:lstStyle/>
          <a:p>
            <a:fld id="{F3EFCC47-6781-45A7-97A5-A3566F9E876E}" type="datetime1">
              <a:rPr lang="da-DK" smtClean="0"/>
              <a:t>06-06-2023</a:t>
            </a:fld>
            <a:r>
              <a:rPr lang="da-DK"/>
              <a:t>29-08-2022</a:t>
            </a:r>
          </a:p>
        </p:txBody>
      </p:sp>
    </p:spTree>
    <p:extLst>
      <p:ext uri="{BB962C8B-B14F-4D97-AF65-F5344CB8AC3E}">
        <p14:creationId xmlns:p14="http://schemas.microsoft.com/office/powerpoint/2010/main" val="251852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71F3-D123-9205-9FA3-20ADCE9513EE}"/>
              </a:ext>
            </a:extLst>
          </p:cNvPr>
          <p:cNvSpPr>
            <a:spLocks noGrp="1"/>
          </p:cNvSpPr>
          <p:nvPr>
            <p:ph type="title"/>
          </p:nvPr>
        </p:nvSpPr>
        <p:spPr/>
        <p:txBody>
          <a:bodyPr/>
          <a:lstStyle/>
          <a:p>
            <a:r>
              <a:rPr lang="da-DK" dirty="0"/>
              <a:t>Retssociologiske analyser</a:t>
            </a:r>
          </a:p>
        </p:txBody>
      </p:sp>
      <p:sp>
        <p:nvSpPr>
          <p:cNvPr id="3" name="Content Placeholder 2">
            <a:extLst>
              <a:ext uri="{FF2B5EF4-FFF2-40B4-BE49-F238E27FC236}">
                <a16:creationId xmlns:a16="http://schemas.microsoft.com/office/drawing/2014/main" id="{BE528596-7156-B3AB-82BE-96530E7DA854}"/>
              </a:ext>
            </a:extLst>
          </p:cNvPr>
          <p:cNvSpPr>
            <a:spLocks noGrp="1"/>
          </p:cNvSpPr>
          <p:nvPr>
            <p:ph idx="1"/>
          </p:nvPr>
        </p:nvSpPr>
        <p:spPr/>
        <p:txBody>
          <a:bodyPr/>
          <a:lstStyle/>
          <a:p>
            <a:r>
              <a:rPr lang="da-DK" sz="1800" kern="0" dirty="0">
                <a:solidFill>
                  <a:srgbClr val="343541"/>
                </a:solidFill>
                <a:effectLst/>
                <a:latin typeface="Segoe UI" panose="020B0502040204020203" pitchFamily="34" charset="0"/>
                <a:ea typeface="Times New Roman" panose="02020603050405020304" pitchFamily="18" charset="0"/>
              </a:rPr>
              <a:t>Sociologiske teorier kan anvendes til at undersøge åndelig omsorg som en social praksis</a:t>
            </a:r>
            <a:r>
              <a:rPr lang="da-DK" sz="1800" kern="0" dirty="0">
                <a:solidFill>
                  <a:srgbClr val="374151"/>
                </a:solidFill>
                <a:effectLst/>
                <a:latin typeface="Segoe UI" panose="020B0502040204020203" pitchFamily="34" charset="0"/>
                <a:ea typeface="Times New Roman" panose="02020603050405020304" pitchFamily="18" charset="0"/>
              </a:rPr>
              <a:t>, der er formet af samfundsmæssige normer, institutioner, interaktioner og juridiske rammer.</a:t>
            </a:r>
          </a:p>
          <a:p>
            <a:r>
              <a:rPr lang="da-DK" sz="1800" dirty="0">
                <a:solidFill>
                  <a:srgbClr val="374151"/>
                </a:solidFill>
                <a:latin typeface="Segoe UI" panose="020B0502040204020203" pitchFamily="34" charset="0"/>
                <a:ea typeface="Times New Roman" panose="02020603050405020304" pitchFamily="18" charset="0"/>
              </a:rPr>
              <a:t>Å</a:t>
            </a:r>
            <a:r>
              <a:rPr lang="da-DK" sz="1800" kern="0" dirty="0">
                <a:solidFill>
                  <a:srgbClr val="374151"/>
                </a:solidFill>
                <a:effectLst/>
                <a:latin typeface="Segoe UI" panose="020B0502040204020203" pitchFamily="34" charset="0"/>
                <a:ea typeface="Times New Roman" panose="02020603050405020304" pitchFamily="18" charset="0"/>
              </a:rPr>
              <a:t>ndelig omsorg skabes og defineres gennem sociale processer, interaktioner</a:t>
            </a:r>
            <a:r>
              <a:rPr lang="da-DK"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diskurser og sociale normer. </a:t>
            </a:r>
            <a:r>
              <a:rPr lang="da-DK" sz="1800" dirty="0">
                <a:solidFill>
                  <a:srgbClr val="374151"/>
                </a:solidFill>
                <a:latin typeface="Segoe UI" panose="020B0502040204020203" pitchFamily="34" charset="0"/>
                <a:ea typeface="Times New Roman" panose="02020603050405020304" pitchFamily="18" charset="0"/>
              </a:rPr>
              <a:t>Man kan undersøge</a:t>
            </a:r>
            <a:r>
              <a:rPr lang="da-DK" sz="1800" kern="0" dirty="0">
                <a:solidFill>
                  <a:srgbClr val="374151"/>
                </a:solidFill>
                <a:effectLst/>
                <a:latin typeface="Segoe UI" panose="020B0502040204020203" pitchFamily="34" charset="0"/>
                <a:ea typeface="Times New Roman" panose="02020603050405020304" pitchFamily="18" charset="0"/>
              </a:rPr>
              <a:t>, hvordan sociale normer, værdier og diskurser påvirker opfattelsen og praksis af åndelig omsorg</a:t>
            </a:r>
            <a:endParaRPr lang="da-DK" sz="1800" dirty="0">
              <a:solidFill>
                <a:srgbClr val="343541"/>
              </a:solidFill>
              <a:latin typeface="Segoe UI" panose="020B0502040204020203" pitchFamily="34" charset="0"/>
              <a:ea typeface="Times New Roman" panose="02020603050405020304" pitchFamily="18" charset="0"/>
            </a:endParaRPr>
          </a:p>
          <a:p>
            <a:r>
              <a:rPr lang="da-DK" sz="1800" dirty="0">
                <a:solidFill>
                  <a:srgbClr val="374151"/>
                </a:solidFill>
                <a:latin typeface="Segoe UI" panose="020B0502040204020203" pitchFamily="34" charset="0"/>
                <a:ea typeface="Times New Roman" panose="02020603050405020304" pitchFamily="18" charset="0"/>
                <a:cs typeface="Times New Roman" panose="02020603050405020304" pitchFamily="18" charset="0"/>
              </a:rPr>
              <a:t>Å</a:t>
            </a:r>
            <a:r>
              <a:rPr lang="da-DK" sz="18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ndelig omsorg kan ses som en institutionel praksis, der er indlejret i sociale institutioner og strukturer. Undersøgelser vil være rettet mod, hvordan religiøse og åndelige institutioner formulerer regler, normer og praksisser, der omhandler åndelig omsorg (herunder ritualer, hierarkier, autoritet og sociale normer), og hvordan disse institutionelle arrangementer påvirker individets oplevelse og rettigheder. Her vil også samspil og interaktioner med andre sociale institutioner, der kan påvirke og formidle åndelig omsorg være relevant.</a:t>
            </a:r>
          </a:p>
          <a:p>
            <a:r>
              <a:rPr lang="da-DK" sz="1800" dirty="0">
                <a:solidFill>
                  <a:srgbClr val="374151"/>
                </a:solidFill>
                <a:latin typeface="Segoe UI" panose="020B0502040204020203" pitchFamily="34" charset="0"/>
                <a:ea typeface="Times New Roman" panose="02020603050405020304" pitchFamily="18" charset="0"/>
              </a:rPr>
              <a:t>Væsentligt at undersøge, o</a:t>
            </a:r>
            <a:r>
              <a:rPr lang="da-DK" sz="1800" kern="0" dirty="0">
                <a:solidFill>
                  <a:srgbClr val="374151"/>
                </a:solidFill>
                <a:effectLst/>
                <a:latin typeface="Segoe UI" panose="020B0502040204020203" pitchFamily="34" charset="0"/>
                <a:ea typeface="Times New Roman" panose="02020603050405020304" pitchFamily="18" charset="0"/>
              </a:rPr>
              <a:t>m der er barrierer eller hindringer, der forhindrer i at deltage i religiøse praksisser eller modtage åndelig vejledning på grund af fx handicap.</a:t>
            </a:r>
            <a:endParaRPr lang="da-DK" sz="18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8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8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Date Placeholder 3">
            <a:extLst>
              <a:ext uri="{FF2B5EF4-FFF2-40B4-BE49-F238E27FC236}">
                <a16:creationId xmlns:a16="http://schemas.microsoft.com/office/drawing/2014/main" id="{A128E449-CD39-0BE3-495E-13DAE1607EBF}"/>
              </a:ext>
            </a:extLst>
          </p:cNvPr>
          <p:cNvSpPr>
            <a:spLocks noGrp="1"/>
          </p:cNvSpPr>
          <p:nvPr>
            <p:ph type="dt" sz="half" idx="10"/>
          </p:nvPr>
        </p:nvSpPr>
        <p:spPr/>
        <p:txBody>
          <a:bodyPr/>
          <a:lstStyle/>
          <a:p>
            <a:fld id="{144AF71E-EFCF-457F-9D04-B9A00AFB8B01}" type="datetime1">
              <a:rPr lang="da-DK" smtClean="0"/>
              <a:t>06-06-2023</a:t>
            </a:fld>
            <a:r>
              <a:rPr lang="da-DK"/>
              <a:t>29-08-2022</a:t>
            </a:r>
          </a:p>
        </p:txBody>
      </p:sp>
    </p:spTree>
    <p:extLst>
      <p:ext uri="{BB962C8B-B14F-4D97-AF65-F5344CB8AC3E}">
        <p14:creationId xmlns:p14="http://schemas.microsoft.com/office/powerpoint/2010/main" val="417682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6F5B-2308-BCF2-51AC-0E676D791156}"/>
              </a:ext>
            </a:extLst>
          </p:cNvPr>
          <p:cNvSpPr>
            <a:spLocks noGrp="1"/>
          </p:cNvSpPr>
          <p:nvPr>
            <p:ph type="title"/>
          </p:nvPr>
        </p:nvSpPr>
        <p:spPr/>
        <p:txBody>
          <a:bodyPr/>
          <a:lstStyle/>
          <a:p>
            <a:r>
              <a:rPr lang="da-DK" dirty="0"/>
              <a:t>åndelig omsorg – for hvem?</a:t>
            </a:r>
          </a:p>
        </p:txBody>
      </p:sp>
      <p:sp>
        <p:nvSpPr>
          <p:cNvPr id="3" name="Content Placeholder 2">
            <a:extLst>
              <a:ext uri="{FF2B5EF4-FFF2-40B4-BE49-F238E27FC236}">
                <a16:creationId xmlns:a16="http://schemas.microsoft.com/office/drawing/2014/main" id="{7863EA8E-A08B-55B6-36BF-BC23DF5B9044}"/>
              </a:ext>
            </a:extLst>
          </p:cNvPr>
          <p:cNvSpPr>
            <a:spLocks noGrp="1"/>
          </p:cNvSpPr>
          <p:nvPr>
            <p:ph idx="1"/>
          </p:nvPr>
        </p:nvSpPr>
        <p:spPr/>
        <p:txBody>
          <a:bodyPr/>
          <a:lstStyle/>
          <a:p>
            <a:r>
              <a:rPr lang="da-DK" dirty="0"/>
              <a:t>Fokus på døende</a:t>
            </a:r>
          </a:p>
          <a:p>
            <a:r>
              <a:rPr lang="da-DK" dirty="0"/>
              <a:t>Men i princippet: alle</a:t>
            </a:r>
          </a:p>
          <a:p>
            <a:endParaRPr lang="da-DK" dirty="0"/>
          </a:p>
          <a:p>
            <a:r>
              <a:rPr lang="da-DK" dirty="0"/>
              <a:t>Udgangspunkt: frivilligt, skal selv opsøge/efterspørge</a:t>
            </a:r>
          </a:p>
          <a:p>
            <a:endParaRPr lang="da-DK" dirty="0"/>
          </a:p>
          <a:p>
            <a:r>
              <a:rPr lang="da-DK" dirty="0"/>
              <a:t>Udfordringer:</a:t>
            </a:r>
          </a:p>
          <a:p>
            <a:r>
              <a:rPr lang="da-DK" dirty="0"/>
              <a:t>* hvis hindringer for at opsøge åndelig omsorg </a:t>
            </a:r>
          </a:p>
          <a:p>
            <a:pPr lvl="1"/>
            <a:r>
              <a:rPr lang="da-DK" dirty="0"/>
              <a:t>Fx fængsel, sygehus, bosted =&gt; må gøres tilgængeligt</a:t>
            </a:r>
          </a:p>
          <a:p>
            <a:pPr lvl="1"/>
            <a:r>
              <a:rPr lang="da-DK" dirty="0"/>
              <a:t>Fx udviklingshæmmede =&gt; udtrykke behov, samtykke; behov for støtte for at udnytte muligheder; særlige tilbud</a:t>
            </a:r>
          </a:p>
          <a:p>
            <a:endParaRPr lang="da-DK" dirty="0"/>
          </a:p>
        </p:txBody>
      </p:sp>
      <p:sp>
        <p:nvSpPr>
          <p:cNvPr id="4" name="Date Placeholder 3">
            <a:extLst>
              <a:ext uri="{FF2B5EF4-FFF2-40B4-BE49-F238E27FC236}">
                <a16:creationId xmlns:a16="http://schemas.microsoft.com/office/drawing/2014/main" id="{8BC25D77-5193-BDA4-53DB-68E4FCD58C55}"/>
              </a:ext>
            </a:extLst>
          </p:cNvPr>
          <p:cNvSpPr>
            <a:spLocks noGrp="1"/>
          </p:cNvSpPr>
          <p:nvPr>
            <p:ph type="dt" sz="half" idx="10"/>
          </p:nvPr>
        </p:nvSpPr>
        <p:spPr/>
        <p:txBody>
          <a:bodyPr/>
          <a:lstStyle/>
          <a:p>
            <a:fld id="{0E69DE83-F51F-44B4-BFA4-29C8C84AD76C}" type="datetime1">
              <a:rPr lang="da-DK" smtClean="0"/>
              <a:t>06-06-2023</a:t>
            </a:fld>
            <a:r>
              <a:rPr lang="da-DK"/>
              <a:t>29-08-2022</a:t>
            </a:r>
          </a:p>
        </p:txBody>
      </p:sp>
    </p:spTree>
    <p:extLst>
      <p:ext uri="{BB962C8B-B14F-4D97-AF65-F5344CB8AC3E}">
        <p14:creationId xmlns:p14="http://schemas.microsoft.com/office/powerpoint/2010/main" val="102606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399-5533-DCD2-B72D-1FB91F4B2F6A}"/>
              </a:ext>
            </a:extLst>
          </p:cNvPr>
          <p:cNvSpPr>
            <a:spLocks noGrp="1"/>
          </p:cNvSpPr>
          <p:nvPr>
            <p:ph type="title"/>
          </p:nvPr>
        </p:nvSpPr>
        <p:spPr/>
        <p:txBody>
          <a:bodyPr/>
          <a:lstStyle/>
          <a:p>
            <a:r>
              <a:rPr lang="da-DK" dirty="0"/>
              <a:t>Retningslinjer for åndelig omsorg</a:t>
            </a:r>
          </a:p>
        </p:txBody>
      </p:sp>
      <p:sp>
        <p:nvSpPr>
          <p:cNvPr id="3" name="Content Placeholder 2">
            <a:extLst>
              <a:ext uri="{FF2B5EF4-FFF2-40B4-BE49-F238E27FC236}">
                <a16:creationId xmlns:a16="http://schemas.microsoft.com/office/drawing/2014/main" id="{62C3E54A-EE60-DBAC-3D7C-9B135E83F671}"/>
              </a:ext>
            </a:extLst>
          </p:cNvPr>
          <p:cNvSpPr>
            <a:spLocks noGrp="1"/>
          </p:cNvSpPr>
          <p:nvPr>
            <p:ph idx="1"/>
          </p:nvPr>
        </p:nvSpPr>
        <p:spPr/>
        <p:txBody>
          <a:bodyPr/>
          <a:lstStyle/>
          <a:p>
            <a:r>
              <a:rPr lang="da-DK" dirty="0"/>
              <a:t>Retningslinjer for åndelig omsorg – sundhedsområdet:</a:t>
            </a:r>
          </a:p>
          <a:p>
            <a:r>
              <a:rPr lang="da-DK" dirty="0"/>
              <a:t>”Eksistentielle og åndelige aspekter i palliativ indsats” (2023) – kræftområdet</a:t>
            </a:r>
          </a:p>
          <a:p>
            <a:r>
              <a:rPr lang="da-DK" dirty="0"/>
              <a:t>* ikke retligt bindende</a:t>
            </a:r>
          </a:p>
          <a:p>
            <a:r>
              <a:rPr lang="da-DK" dirty="0"/>
              <a:t>* faglig rådgivning</a:t>
            </a:r>
          </a:p>
          <a:p>
            <a:endParaRPr lang="da-DK" dirty="0"/>
          </a:p>
          <a:p>
            <a:r>
              <a:rPr lang="da-DK" dirty="0"/>
              <a:t>Retlig betydning: </a:t>
            </a:r>
          </a:p>
          <a:p>
            <a:r>
              <a:rPr lang="da-DK" dirty="0"/>
              <a:t>Danne normer for den åndelige omsorg</a:t>
            </a:r>
          </a:p>
          <a:p>
            <a:r>
              <a:rPr lang="da-DK" dirty="0"/>
              <a:t>Hvis afviger herfra – </a:t>
            </a:r>
            <a:r>
              <a:rPr lang="da-DK" dirty="0" err="1"/>
              <a:t>evt</a:t>
            </a:r>
            <a:r>
              <a:rPr lang="da-DK" dirty="0"/>
              <a:t> sanktion?</a:t>
            </a:r>
          </a:p>
          <a:p>
            <a:endParaRPr lang="da-DK" dirty="0"/>
          </a:p>
        </p:txBody>
      </p:sp>
      <p:sp>
        <p:nvSpPr>
          <p:cNvPr id="4" name="Date Placeholder 3">
            <a:extLst>
              <a:ext uri="{FF2B5EF4-FFF2-40B4-BE49-F238E27FC236}">
                <a16:creationId xmlns:a16="http://schemas.microsoft.com/office/drawing/2014/main" id="{AB66003B-A8E4-26F7-8223-17E12DE7A7CC}"/>
              </a:ext>
            </a:extLst>
          </p:cNvPr>
          <p:cNvSpPr>
            <a:spLocks noGrp="1"/>
          </p:cNvSpPr>
          <p:nvPr>
            <p:ph type="dt" sz="half" idx="10"/>
          </p:nvPr>
        </p:nvSpPr>
        <p:spPr/>
        <p:txBody>
          <a:bodyPr/>
          <a:lstStyle/>
          <a:p>
            <a:fld id="{2484B663-0AA6-436F-A0D9-193781A6C7A7}" type="datetime1">
              <a:rPr lang="da-DK" smtClean="0"/>
              <a:t>06-06-2023</a:t>
            </a:fld>
            <a:r>
              <a:rPr lang="da-DK"/>
              <a:t>29-08-2022</a:t>
            </a:r>
          </a:p>
        </p:txBody>
      </p:sp>
    </p:spTree>
    <p:extLst>
      <p:ext uri="{BB962C8B-B14F-4D97-AF65-F5344CB8AC3E}">
        <p14:creationId xmlns:p14="http://schemas.microsoft.com/office/powerpoint/2010/main" val="313791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E397-646E-88C8-7852-202CB4B2DAC9}"/>
              </a:ext>
            </a:extLst>
          </p:cNvPr>
          <p:cNvSpPr>
            <a:spLocks noGrp="1"/>
          </p:cNvSpPr>
          <p:nvPr>
            <p:ph type="title"/>
          </p:nvPr>
        </p:nvSpPr>
        <p:spPr/>
        <p:txBody>
          <a:bodyPr/>
          <a:lstStyle/>
          <a:p>
            <a:r>
              <a:rPr lang="da-DK" dirty="0"/>
              <a:t>Særlige forhold ved Åndelig omsorg for udviklingshæmmede - generelt</a:t>
            </a:r>
          </a:p>
        </p:txBody>
      </p:sp>
      <p:sp>
        <p:nvSpPr>
          <p:cNvPr id="3" name="Content Placeholder 2">
            <a:extLst>
              <a:ext uri="{FF2B5EF4-FFF2-40B4-BE49-F238E27FC236}">
                <a16:creationId xmlns:a16="http://schemas.microsoft.com/office/drawing/2014/main" id="{6C3185EE-80A3-6F34-F2A9-F5F2F0321083}"/>
              </a:ext>
            </a:extLst>
          </p:cNvPr>
          <p:cNvSpPr>
            <a:spLocks noGrp="1"/>
          </p:cNvSpPr>
          <p:nvPr>
            <p:ph idx="1"/>
          </p:nvPr>
        </p:nvSpPr>
        <p:spPr/>
        <p:txBody>
          <a:bodyPr/>
          <a:lstStyle/>
          <a:p>
            <a:pPr>
              <a:lnSpc>
                <a:spcPct val="100000"/>
              </a:lnSpc>
            </a:pPr>
            <a:r>
              <a:rPr lang="da-DK" dirty="0">
                <a:solidFill>
                  <a:srgbClr val="374151"/>
                </a:solidFill>
                <a:effectLst/>
                <a:ea typeface="Calibri" panose="020F0502020204030204" pitchFamily="34" charset="0"/>
              </a:rPr>
              <a:t>1) Respekt for individuelle valg: Det er vigtigt at respektere den enkeltes ret til at vælge deres egen religiøse eller åndelige vej. </a:t>
            </a:r>
          </a:p>
          <a:p>
            <a:pPr>
              <a:lnSpc>
                <a:spcPct val="100000"/>
              </a:lnSpc>
            </a:pPr>
            <a:r>
              <a:rPr lang="da-DK" dirty="0">
                <a:solidFill>
                  <a:srgbClr val="374151"/>
                </a:solidFill>
                <a:effectLst/>
                <a:ea typeface="Calibri" panose="020F0502020204030204" pitchFamily="34" charset="0"/>
              </a:rPr>
              <a:t>2) Tilpasning og inklusion: Tilpasning af praksis (</a:t>
            </a:r>
            <a:r>
              <a:rPr lang="da-DK" dirty="0">
                <a:solidFill>
                  <a:srgbClr val="374151"/>
                </a:solidFill>
                <a:effectLst/>
                <a:ea typeface="Times New Roman" panose="02020603050405020304" pitchFamily="18" charset="0"/>
              </a:rPr>
              <a:t>bøn, meditation eller andre åndelige aktiviteter), </a:t>
            </a:r>
            <a:r>
              <a:rPr lang="da-DK" kern="0" dirty="0">
                <a:solidFill>
                  <a:srgbClr val="374151"/>
                </a:solidFill>
                <a:effectLst/>
                <a:ea typeface="Times New Roman" panose="02020603050405020304" pitchFamily="18" charset="0"/>
                <a:cs typeface="Times New Roman" panose="02020603050405020304" pitchFamily="18" charset="0"/>
              </a:rPr>
              <a:t>tilgængelighedsforanstaltninger (fysisk tilgængelige lokaler, alternative kommunikationsformer) </a:t>
            </a:r>
            <a:endParaRPr lang="da-DK" dirty="0">
              <a:solidFill>
                <a:srgbClr val="374151"/>
              </a:solidFill>
              <a:effectLst/>
              <a:ea typeface="Times New Roman" panose="02020603050405020304" pitchFamily="18" charset="0"/>
            </a:endParaRPr>
          </a:p>
          <a:p>
            <a:pPr>
              <a:lnSpc>
                <a:spcPct val="100000"/>
              </a:lnSpc>
            </a:pPr>
            <a:r>
              <a:rPr lang="da-DK" dirty="0">
                <a:solidFill>
                  <a:srgbClr val="374151"/>
                </a:solidFill>
                <a:ea typeface="Times New Roman" panose="02020603050405020304" pitchFamily="18" charset="0"/>
              </a:rPr>
              <a:t>3) </a:t>
            </a:r>
            <a:r>
              <a:rPr lang="da-DK" dirty="0">
                <a:solidFill>
                  <a:srgbClr val="374151"/>
                </a:solidFill>
                <a:effectLst/>
                <a:ea typeface="Calibri" panose="020F0502020204030204" pitchFamily="34" charset="0"/>
              </a:rPr>
              <a:t>Støtte fra plejepersonale eller tjenesteudbydere: Understøtte det konkrete åndelige behov</a:t>
            </a:r>
          </a:p>
          <a:p>
            <a:pPr>
              <a:lnSpc>
                <a:spcPct val="100000"/>
              </a:lnSpc>
            </a:pPr>
            <a:r>
              <a:rPr lang="da-DK" dirty="0">
                <a:solidFill>
                  <a:srgbClr val="374151"/>
                </a:solidFill>
              </a:rPr>
              <a:t>4) </a:t>
            </a:r>
            <a:r>
              <a:rPr lang="da-DK" dirty="0">
                <a:solidFill>
                  <a:srgbClr val="374151"/>
                </a:solidFill>
                <a:effectLst/>
                <a:ea typeface="Calibri" panose="020F0502020204030204" pitchFamily="34" charset="0"/>
              </a:rPr>
              <a:t>Uddannelse og træning</a:t>
            </a:r>
            <a:r>
              <a:rPr lang="da-DK" dirty="0">
                <a:solidFill>
                  <a:srgbClr val="374151"/>
                </a:solidFill>
                <a:ea typeface="Calibri" panose="020F0502020204030204" pitchFamily="34" charset="0"/>
              </a:rPr>
              <a:t> (</a:t>
            </a:r>
            <a:r>
              <a:rPr lang="da-DK" dirty="0">
                <a:solidFill>
                  <a:srgbClr val="374151"/>
                </a:solidFill>
                <a:effectLst/>
                <a:ea typeface="Calibri" panose="020F0502020204030204" pitchFamily="34" charset="0"/>
              </a:rPr>
              <a:t>Plejepersonale og tjenesteudbydere):  </a:t>
            </a:r>
            <a:r>
              <a:rPr lang="da-DK" kern="0" dirty="0">
                <a:solidFill>
                  <a:srgbClr val="374151"/>
                </a:solidFill>
                <a:effectLst/>
                <a:ea typeface="Times New Roman" panose="02020603050405020304" pitchFamily="18" charset="0"/>
                <a:cs typeface="Times New Roman" panose="02020603050405020304" pitchFamily="18" charset="0"/>
              </a:rPr>
              <a:t>kendskab til forskellige udviklingshæmninger, kommunikationsteknikker og tilpasningsmetoder. V</a:t>
            </a:r>
            <a:r>
              <a:rPr lang="da-DK" dirty="0">
                <a:solidFill>
                  <a:srgbClr val="374151"/>
                </a:solidFill>
                <a:effectLst/>
                <a:ea typeface="Times New Roman" panose="02020603050405020304" pitchFamily="18" charset="0"/>
              </a:rPr>
              <a:t>iden om forskellige trosretninger og åndelige praksisser</a:t>
            </a:r>
          </a:p>
          <a:p>
            <a:endParaRPr lang="da-DK" dirty="0"/>
          </a:p>
        </p:txBody>
      </p:sp>
      <p:sp>
        <p:nvSpPr>
          <p:cNvPr id="4" name="Date Placeholder 3">
            <a:extLst>
              <a:ext uri="{FF2B5EF4-FFF2-40B4-BE49-F238E27FC236}">
                <a16:creationId xmlns:a16="http://schemas.microsoft.com/office/drawing/2014/main" id="{D60B0DE3-59B0-F381-B7CE-CCE0D01B79B5}"/>
              </a:ext>
            </a:extLst>
          </p:cNvPr>
          <p:cNvSpPr>
            <a:spLocks noGrp="1"/>
          </p:cNvSpPr>
          <p:nvPr>
            <p:ph type="dt" sz="half" idx="10"/>
          </p:nvPr>
        </p:nvSpPr>
        <p:spPr/>
        <p:txBody>
          <a:bodyPr/>
          <a:lstStyle/>
          <a:p>
            <a:fld id="{A501A8C3-CBDD-4B9B-8AE4-95332F69C655}" type="datetime1">
              <a:rPr lang="da-DK" smtClean="0"/>
              <a:t>06-06-2023</a:t>
            </a:fld>
            <a:r>
              <a:rPr lang="da-DK"/>
              <a:t>29-08-2022</a:t>
            </a:r>
          </a:p>
        </p:txBody>
      </p:sp>
    </p:spTree>
    <p:extLst>
      <p:ext uri="{BB962C8B-B14F-4D97-AF65-F5344CB8AC3E}">
        <p14:creationId xmlns:p14="http://schemas.microsoft.com/office/powerpoint/2010/main" val="3773602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40379814403676"/>
</p:tagLst>
</file>

<file path=ppt/tags/tag2.xml><?xml version="1.0" encoding="utf-8"?>
<p:tagLst xmlns:a="http://schemas.openxmlformats.org/drawingml/2006/main" xmlns:r="http://schemas.openxmlformats.org/officeDocument/2006/relationships" xmlns:p="http://schemas.openxmlformats.org/presentationml/2006/main">
  <p:tag name="TEMPLAFYSLIDEID" val="636240379815497340"/>
</p:tagLst>
</file>

<file path=ppt/theme/theme1.xml><?xml version="1.0" encoding="utf-8"?>
<a:theme xmlns:a="http://schemas.openxmlformats.org/drawingml/2006/main" name="BSS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1449</Words>
  <Application>Microsoft Office PowerPoint</Application>
  <PresentationFormat>Custom</PresentationFormat>
  <Paragraphs>130</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Roboto</vt:lpstr>
      <vt:lpstr>Segoe UI</vt:lpstr>
      <vt:lpstr>AU Passata</vt:lpstr>
      <vt:lpstr>Georgia</vt:lpstr>
      <vt:lpstr>Arial</vt:lpstr>
      <vt:lpstr>Calibri</vt:lpstr>
      <vt:lpstr>AU Passata Light</vt:lpstr>
      <vt:lpstr>BSS 16:9</vt:lpstr>
      <vt:lpstr>åndelig omsorg – et retligt og retssociologisk perspektiv</vt:lpstr>
      <vt:lpstr>”ret” til åndelig omsorg?</vt:lpstr>
      <vt:lpstr>regelsæt</vt:lpstr>
      <vt:lpstr>EMRK art 9</vt:lpstr>
      <vt:lpstr>Retssociologisk perspektiv</vt:lpstr>
      <vt:lpstr>Retssociologiske analyser</vt:lpstr>
      <vt:lpstr>åndelig omsorg – for hvem?</vt:lpstr>
      <vt:lpstr>Retningslinjer for åndelig omsorg</vt:lpstr>
      <vt:lpstr>Særlige forhold ved Åndelig omsorg for udviklingshæmmede - generelt</vt:lpstr>
      <vt:lpstr>Særlige forhold ved Åndelig omsorg for udviklingshæmmede - retligt</vt:lpstr>
      <vt:lpstr>Åndelig omsorg for udviklingshæmmede – i praksis</vt:lpstr>
      <vt:lpstr>Hjælp til at få adgang til åndelig omsorg - SEL</vt:lpstr>
      <vt:lpstr>PowerPoint Presentation</vt:lpstr>
      <vt:lpstr>opsamlende</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2023-06-06T13:38:58Z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636116758097597385</vt:lpwstr>
  </property>
  <property fmtid="{D5CDD505-2E9C-101B-9397-08002B2CF9AE}" pid="59" name="UserProfileId">
    <vt:lpwstr>636305281468743731</vt:lpwstr>
  </property>
  <property fmtid="{D5CDD505-2E9C-101B-9397-08002B2CF9AE}" pid="60" name="TemplafyTimeStamp">
    <vt:lpwstr>2017-03-02T07:52:54.0768626Z</vt:lpwstr>
  </property>
  <property fmtid="{D5CDD505-2E9C-101B-9397-08002B2CF9AE}" pid="61" name="OfficeID">
    <vt:lpwstr>3200</vt:lpwstr>
  </property>
  <property fmtid="{D5CDD505-2E9C-101B-9397-08002B2CF9AE}" pid="62" name="colorthemechange">
    <vt:lpwstr>True</vt:lpwstr>
  </property>
</Properties>
</file>